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87" r:id="rId4"/>
    <p:sldId id="288" r:id="rId5"/>
    <p:sldId id="299" r:id="rId6"/>
    <p:sldId id="303" r:id="rId7"/>
    <p:sldId id="304" r:id="rId8"/>
    <p:sldId id="305" r:id="rId9"/>
    <p:sldId id="306" r:id="rId10"/>
    <p:sldId id="308" r:id="rId11"/>
    <p:sldId id="309" r:id="rId12"/>
    <p:sldId id="298" r:id="rId13"/>
    <p:sldId id="300" r:id="rId14"/>
    <p:sldId id="301" r:id="rId15"/>
    <p:sldId id="307" r:id="rId16"/>
    <p:sldId id="302" r:id="rId17"/>
    <p:sldId id="272" r:id="rId18"/>
    <p:sldId id="294" r:id="rId19"/>
  </p:sldIdLst>
  <p:sldSz cx="9144000" cy="6858000" type="screen4x3"/>
  <p:notesSz cx="6888163" cy="100203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70725CAA-A012-4AD2-8BB2-9B5C760990DD}">
          <p14:sldIdLst>
            <p14:sldId id="256"/>
            <p14:sldId id="257"/>
            <p14:sldId id="287"/>
            <p14:sldId id="288"/>
            <p14:sldId id="299"/>
            <p14:sldId id="303"/>
            <p14:sldId id="304"/>
            <p14:sldId id="305"/>
            <p14:sldId id="306"/>
          </p14:sldIdLst>
        </p14:section>
        <p14:section name="Abschnitt ohne Titel" id="{3802C09B-642C-409B-A138-34CDD2DEAD2F}">
          <p14:sldIdLst>
            <p14:sldId id="308"/>
            <p14:sldId id="309"/>
            <p14:sldId id="298"/>
            <p14:sldId id="300"/>
            <p14:sldId id="301"/>
            <p14:sldId id="307"/>
            <p14:sldId id="302"/>
            <p14:sldId id="272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C9BC56-C7F6-4D01-9E09-A931F014E0AB}" v="10" dt="2024-11-16T17:56:15.6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59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1" tIns="48306" rIns="96611" bIns="48306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1015"/>
          </a:xfrm>
          <a:prstGeom prst="rect">
            <a:avLst/>
          </a:prstGeom>
        </p:spPr>
        <p:txBody>
          <a:bodyPr vert="horz" lIns="96611" tIns="48306" rIns="96611" bIns="48306" rtlCol="0"/>
          <a:lstStyle>
            <a:lvl1pPr algn="r">
              <a:defRPr sz="1200"/>
            </a:lvl1pPr>
          </a:lstStyle>
          <a:p>
            <a:fld id="{7EDE467A-F6C0-4D55-8BD4-702281D276C5}" type="datetimeFigureOut">
              <a:rPr lang="de-AT" smtClean="0"/>
              <a:pPr/>
              <a:t>17.11.2024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1" tIns="48306" rIns="96611" bIns="48306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1" tIns="48306" rIns="96611" bIns="48306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1" tIns="48306" rIns="96611" bIns="48306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1699" y="9517546"/>
            <a:ext cx="2984871" cy="501015"/>
          </a:xfrm>
          <a:prstGeom prst="rect">
            <a:avLst/>
          </a:prstGeom>
        </p:spPr>
        <p:txBody>
          <a:bodyPr vert="horz" lIns="96611" tIns="48306" rIns="96611" bIns="48306" rtlCol="0" anchor="b"/>
          <a:lstStyle>
            <a:lvl1pPr algn="r">
              <a:defRPr sz="1200"/>
            </a:lvl1pPr>
          </a:lstStyle>
          <a:p>
            <a:fld id="{0883177D-0CC5-48A0-902B-F651521BA615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39562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50CF24-4D34-467C-BD07-55CB260AB783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03497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9D00-C95A-42CC-B7B5-FE90F348DC1B}" type="datetimeFigureOut">
              <a:rPr lang="de-AT" smtClean="0"/>
              <a:pPr/>
              <a:t>17.11.2024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DE8B0-FF6D-44D3-A199-E05BC853ABAB}" type="slidenum">
              <a:rPr lang="de-AT" smtClean="0"/>
              <a:pPr/>
              <a:t>‹Nr.›</a:t>
            </a:fld>
            <a:endParaRPr lang="de-AT"/>
          </a:p>
        </p:txBody>
      </p:sp>
      <p:pic>
        <p:nvPicPr>
          <p:cNvPr id="7" name="Picture 13" descr="Master 1_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9D00-C95A-42CC-B7B5-FE90F348DC1B}" type="datetimeFigureOut">
              <a:rPr lang="de-AT" smtClean="0"/>
              <a:pPr/>
              <a:t>17.11.2024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DE8B0-FF6D-44D3-A199-E05BC853ABA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9D00-C95A-42CC-B7B5-FE90F348DC1B}" type="datetimeFigureOut">
              <a:rPr lang="de-AT" smtClean="0"/>
              <a:pPr/>
              <a:t>17.11.2024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DE8B0-FF6D-44D3-A199-E05BC853ABA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30D72-ED75-4D2D-BEB0-D8FAEC00CB4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30D72-ED75-4D2D-BEB0-D8FAEC00CB4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9D00-C95A-42CC-B7B5-FE90F348DC1B}" type="datetimeFigureOut">
              <a:rPr lang="de-AT" smtClean="0"/>
              <a:pPr/>
              <a:t>17.11.2024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DE8B0-FF6D-44D3-A199-E05BC853ABA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9D00-C95A-42CC-B7B5-FE90F348DC1B}" type="datetimeFigureOut">
              <a:rPr lang="de-AT" smtClean="0"/>
              <a:pPr/>
              <a:t>17.11.2024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DE8B0-FF6D-44D3-A199-E05BC853ABA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9D00-C95A-42CC-B7B5-FE90F348DC1B}" type="datetimeFigureOut">
              <a:rPr lang="de-AT" smtClean="0"/>
              <a:pPr/>
              <a:t>17.11.2024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DE8B0-FF6D-44D3-A199-E05BC853ABA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9D00-C95A-42CC-B7B5-FE90F348DC1B}" type="datetimeFigureOut">
              <a:rPr lang="de-AT" smtClean="0"/>
              <a:pPr/>
              <a:t>17.11.2024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DE8B0-FF6D-44D3-A199-E05BC853ABA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9D00-C95A-42CC-B7B5-FE90F348DC1B}" type="datetimeFigureOut">
              <a:rPr lang="de-AT" smtClean="0"/>
              <a:pPr/>
              <a:t>17.11.2024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DE8B0-FF6D-44D3-A199-E05BC853ABA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9D00-C95A-42CC-B7B5-FE90F348DC1B}" type="datetimeFigureOut">
              <a:rPr lang="de-AT" smtClean="0"/>
              <a:pPr/>
              <a:t>17.11.2024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DE8B0-FF6D-44D3-A199-E05BC853ABA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9D00-C95A-42CC-B7B5-FE90F348DC1B}" type="datetimeFigureOut">
              <a:rPr lang="de-AT" smtClean="0"/>
              <a:pPr/>
              <a:t>17.11.2024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DE8B0-FF6D-44D3-A199-E05BC853ABA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9D00-C95A-42CC-B7B5-FE90F348DC1B}" type="datetimeFigureOut">
              <a:rPr lang="de-AT" smtClean="0"/>
              <a:pPr/>
              <a:t>17.11.2024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DE8B0-FF6D-44D3-A199-E05BC853ABA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49D00-C95A-42CC-B7B5-FE90F348DC1B}" type="datetimeFigureOut">
              <a:rPr lang="de-AT" smtClean="0"/>
              <a:pPr/>
              <a:t>17.11.2024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DE8B0-FF6D-44D3-A199-E05BC853ABAB}" type="slidenum">
              <a:rPr lang="de-AT" smtClean="0"/>
              <a:pPr/>
              <a:t>‹Nr.›</a:t>
            </a:fld>
            <a:endParaRPr lang="de-AT"/>
          </a:p>
        </p:txBody>
      </p:sp>
      <p:pic>
        <p:nvPicPr>
          <p:cNvPr id="7" name="Picture 13" descr="Master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ferdinand.hacker@aon.at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192173" y="5013176"/>
            <a:ext cx="46233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3200" b="1" dirty="0">
                <a:latin typeface="Arial Black" panose="020B0A04020102020204" pitchFamily="34" charset="0"/>
              </a:rPr>
              <a:t>L i o n s   Q u e s t   </a:t>
            </a:r>
          </a:p>
          <a:p>
            <a:pPr algn="ctr"/>
            <a:r>
              <a:rPr lang="de-AT" sz="2400" b="1" i="1" dirty="0"/>
              <a:t>Der Weg zur Zertifizierung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B8AFD98-59FC-E022-573F-F430ED461406}"/>
              </a:ext>
            </a:extLst>
          </p:cNvPr>
          <p:cNvSpPr txBox="1"/>
          <p:nvPr/>
        </p:nvSpPr>
        <p:spPr>
          <a:xfrm>
            <a:off x="755576" y="1674674"/>
            <a:ext cx="76328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Auditgespräch</a:t>
            </a:r>
          </a:p>
          <a:p>
            <a:endParaRPr lang="de-DE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Besprechung des Fragebogens für LQ-Gütesiegel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Besprechung des Entwicklungsplanes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Besprechung des Unterrichtsbesuchs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gemeinsames Durchgehen des Punktefragebogens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Zusammenfassung und Schlussfolgerung ziehen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Zeithorizont für die Verleihung festlegen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Procedere der Verleihung besprechen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6322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parallel, Diagramm, Dokument enthält.&#10;&#10;Automatisch generierte Beschreibung">
            <a:extLst>
              <a:ext uri="{FF2B5EF4-FFF2-40B4-BE49-F238E27FC236}">
                <a16:creationId xmlns:a16="http://schemas.microsoft.com/office/drawing/2014/main" id="{5E472737-FB01-5F3F-6599-C56FFEF3F5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68192"/>
            <a:ext cx="4824536" cy="588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79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CD62147D-5DDF-0280-13B8-4CD5D7271467}"/>
              </a:ext>
            </a:extLst>
          </p:cNvPr>
          <p:cNvSpPr txBox="1"/>
          <p:nvPr/>
        </p:nvSpPr>
        <p:spPr>
          <a:xfrm>
            <a:off x="611560" y="1700808"/>
            <a:ext cx="792088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Unterstützung durch die Lions</a:t>
            </a:r>
          </a:p>
          <a:p>
            <a:pPr algn="ctr"/>
            <a:endParaRPr lang="de-DE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Schulpartnerschaft durch einen Club: Gespräch mit Schulleitung im Clubbereich (z.B. im Rahmen des Friedensplakatwettbewerbs)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Abhaltung eines Seminars „Erwachsen werden“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Finanzierung des Seminars (Vorschlag: gemeinsam in der Zone)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Organisieren eines Seminars (Vorschlag: ein oder zwei Lions – idealerweise Lehrpersonen – in der Zone arbeiten sich hier ein und nehmen diese Arbeit den Clubs ab)</a:t>
            </a:r>
          </a:p>
        </p:txBody>
      </p:sp>
    </p:spTree>
    <p:extLst>
      <p:ext uri="{BB962C8B-B14F-4D97-AF65-F5344CB8AC3E}">
        <p14:creationId xmlns:p14="http://schemas.microsoft.com/office/powerpoint/2010/main" val="1212397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B4C98ED-210F-C005-7226-C83F0EA55051}"/>
              </a:ext>
            </a:extLst>
          </p:cNvPr>
          <p:cNvSpPr txBox="1"/>
          <p:nvPr/>
        </p:nvSpPr>
        <p:spPr>
          <a:xfrm>
            <a:off x="1043608" y="1556792"/>
            <a:ext cx="72008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Seminarorganisation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Schule kontaktiert LC bzw. LC nimmt Kontakt zur Schule auf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Kontakt mit LQÖ bezüglich Termin und Trainerin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Kontakt mit Leitung der Bildungsregion wegen einer Ausschreibung und Einladung an weitere Schulen der Region zur Seminarteilnahme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Einladungsschreiben an Direktionen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Ansuchen um Kursnummer an PH, damit das Seminar als Fortbildung  angerechnet wird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Beschaffung eines Seminarraums (meist an einer Schule) / Infrastruktur wie Flipchart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Bestellung der Lehrerhandbücher bei LQÖ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Betreuung der Trainerin (Quartier,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Eröffnung des Seminars inkl. Vorstellen der Lions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Ausgabe der Teilnahmebestätigungen an Ende des </a:t>
            </a:r>
            <a:r>
              <a:rPr lang="de-DE" sz="2000" dirty="0" err="1"/>
              <a:t>Semninrs</a:t>
            </a:r>
            <a:endParaRPr lang="de-DE" sz="20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6617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E4363F03-23FE-08EC-5B8E-E23B9EB03559}"/>
              </a:ext>
            </a:extLst>
          </p:cNvPr>
          <p:cNvSpPr txBox="1"/>
          <p:nvPr/>
        </p:nvSpPr>
        <p:spPr>
          <a:xfrm>
            <a:off x="971600" y="1628800"/>
            <a:ext cx="727280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Seminarkosten</a:t>
            </a:r>
          </a:p>
          <a:p>
            <a:pPr algn="ctr"/>
            <a:endParaRPr lang="de-DE" sz="2800" b="1" dirty="0"/>
          </a:p>
          <a:p>
            <a:pPr algn="ctr"/>
            <a:r>
              <a:rPr lang="de-DE" sz="2400" b="1" dirty="0"/>
              <a:t>Beispiel für Distrikt Mitte / Zone 5 (8Clubs)</a:t>
            </a:r>
          </a:p>
          <a:p>
            <a:pPr algn="ctr"/>
            <a:endParaRPr lang="de-DE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180.-€ pro Teilnehmer/in (Trainerkosten, Lehrerhandbuch, Trainerausbildung, Lizenzen, Evaluierung, 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24 Teilnehmer/innen: 4320.-€; davon LQÖ 50% 2160; bei Mithilfe der ganzen Zone mit 8 Clubs: 270.- € pro Club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20 Teilnehmer/innen: 3600.- €; pro Club 225.- €</a:t>
            </a:r>
          </a:p>
        </p:txBody>
      </p:sp>
    </p:spTree>
    <p:extLst>
      <p:ext uri="{BB962C8B-B14F-4D97-AF65-F5344CB8AC3E}">
        <p14:creationId xmlns:p14="http://schemas.microsoft.com/office/powerpoint/2010/main" val="4253760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Brief, Schrift enthält.&#10;&#10;Automatisch generierte Beschreibung">
            <a:extLst>
              <a:ext uri="{FF2B5EF4-FFF2-40B4-BE49-F238E27FC236}">
                <a16:creationId xmlns:a16="http://schemas.microsoft.com/office/drawing/2014/main" id="{1C726B76-AE65-747B-B388-C0669416B2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725" y="908720"/>
            <a:ext cx="4200550" cy="582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68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Person enthält.&#10;&#10;Automatisch generierte Beschreibung">
            <a:extLst>
              <a:ext uri="{FF2B5EF4-FFF2-40B4-BE49-F238E27FC236}">
                <a16:creationId xmlns:a16="http://schemas.microsoft.com/office/drawing/2014/main" id="{2D765BA2-8AFE-32CB-7A5A-62658A0953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3429000" cy="554461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132EEE1-8AAC-0469-E522-1C6342E468E1}"/>
              </a:ext>
            </a:extLst>
          </p:cNvPr>
          <p:cNvSpPr txBox="1"/>
          <p:nvPr/>
        </p:nvSpPr>
        <p:spPr>
          <a:xfrm>
            <a:off x="4572000" y="1484784"/>
            <a:ext cx="36724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Übergabe der Zertifizierungsplakette an Frau Dir. Erika Hofinger an der MS St. Georgen im Rahmen einer Schulabschlussfeier am 7. Juli 2022 in der </a:t>
            </a:r>
            <a:r>
              <a:rPr lang="de-DE" sz="2400" dirty="0" err="1"/>
              <a:t>Attergauhalle</a:t>
            </a:r>
            <a:r>
              <a:rPr lang="de-DE" sz="2400" dirty="0"/>
              <a:t> in St. Georgen</a:t>
            </a:r>
          </a:p>
        </p:txBody>
      </p:sp>
    </p:spTree>
    <p:extLst>
      <p:ext uri="{BB962C8B-B14F-4D97-AF65-F5344CB8AC3E}">
        <p14:creationId xmlns:p14="http://schemas.microsoft.com/office/powerpoint/2010/main" val="533767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43608" y="2132856"/>
            <a:ext cx="523047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b="1" dirty="0"/>
              <a:t>Kontakt:</a:t>
            </a:r>
          </a:p>
          <a:p>
            <a:endParaRPr lang="de-AT" sz="2800" b="1" dirty="0"/>
          </a:p>
          <a:p>
            <a:r>
              <a:rPr lang="de-AT" sz="2800" b="1" dirty="0"/>
              <a:t>Dr. Ferdinand Hacker</a:t>
            </a:r>
          </a:p>
          <a:p>
            <a:r>
              <a:rPr lang="de-AT" sz="2800" dirty="0"/>
              <a:t>Obmann „Lions Quest Österreich“</a:t>
            </a:r>
          </a:p>
          <a:p>
            <a:endParaRPr lang="de-AT" sz="2800" b="1" dirty="0"/>
          </a:p>
          <a:p>
            <a:r>
              <a:rPr lang="de-AT" sz="2800" b="1" dirty="0">
                <a:hlinkClick r:id="rId2"/>
              </a:rPr>
              <a:t>ferdinand.hacker@aon.at</a:t>
            </a:r>
            <a:endParaRPr lang="de-AT" sz="2800" b="1" dirty="0"/>
          </a:p>
          <a:p>
            <a:endParaRPr lang="de-AT" sz="2800" b="1" dirty="0"/>
          </a:p>
          <a:p>
            <a:r>
              <a:rPr lang="de-AT" sz="2800" b="1" dirty="0"/>
              <a:t>Mobil:	0043 664 855 41 87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9617"/>
            <a:ext cx="5976664" cy="15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eck 2"/>
          <p:cNvSpPr/>
          <p:nvPr/>
        </p:nvSpPr>
        <p:spPr>
          <a:xfrm>
            <a:off x="0" y="4121785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4000" b="1" dirty="0"/>
              <a:t>…macht junge Menschen </a:t>
            </a:r>
          </a:p>
          <a:p>
            <a:pPr algn="ctr"/>
            <a:r>
              <a:rPr lang="de-AT" sz="4000" b="1"/>
              <a:t>FIT   FÜR‘S   </a:t>
            </a:r>
            <a:r>
              <a:rPr lang="de-AT" sz="4000" b="1" dirty="0"/>
              <a:t>LEBEN!!!</a:t>
            </a:r>
            <a:endParaRPr lang="de-AT" sz="4000" dirty="0"/>
          </a:p>
        </p:txBody>
      </p:sp>
    </p:spTree>
    <p:extLst>
      <p:ext uri="{BB962C8B-B14F-4D97-AF65-F5344CB8AC3E}">
        <p14:creationId xmlns:p14="http://schemas.microsoft.com/office/powerpoint/2010/main" val="1672816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A9CA705A-A47A-47C7-B56B-9A8DEE1AD29B}" type="slidenum">
              <a:rPr lang="de-DE"/>
              <a:pPr/>
              <a:t>2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323528" y="1052736"/>
            <a:ext cx="867645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200" b="1" dirty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ZIELE VON LIONS QUEST	</a:t>
            </a:r>
            <a:r>
              <a:rPr lang="de-AT" sz="2200" b="1" dirty="0" err="1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Activity</a:t>
            </a:r>
            <a:r>
              <a:rPr lang="de-AT" sz="2200" b="1" dirty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der LIONS!!!</a:t>
            </a:r>
          </a:p>
          <a:p>
            <a:pPr>
              <a:buFont typeface="Wingdings"/>
              <a:buChar char="m"/>
              <a:tabLst>
                <a:tab pos="628650" algn="l"/>
              </a:tabLst>
            </a:pPr>
            <a:endParaRPr lang="de-AT" sz="20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/>
              <a:buChar char="m"/>
              <a:tabLst>
                <a:tab pos="628650" algn="l"/>
              </a:tabLst>
            </a:pPr>
            <a:r>
              <a:rPr lang="de-AT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  	</a:t>
            </a:r>
            <a:r>
              <a:rPr lang="de-AT" sz="20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Vermittlung/Erhöhung von Lebenskompetenz </a:t>
            </a:r>
            <a:r>
              <a:rPr lang="de-AT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für Jugendliche 	verschiedener Altersgruppen</a:t>
            </a:r>
          </a:p>
          <a:p>
            <a:pPr>
              <a:tabLst>
                <a:tab pos="628650" algn="l"/>
              </a:tabLst>
            </a:pPr>
            <a:endParaRPr lang="de-AT" sz="10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tabLst>
                <a:tab pos="628650" algn="l"/>
              </a:tabLst>
            </a:pPr>
            <a:r>
              <a:rPr lang="de-AT" sz="2000" dirty="0">
                <a:latin typeface="Wingdings" panose="05000000000000000000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de-AT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	</a:t>
            </a:r>
            <a:r>
              <a:rPr lang="de-AT" sz="20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Einbindung und Ausbildung der Lehrer/Erzieher</a:t>
            </a:r>
          </a:p>
          <a:p>
            <a:pPr>
              <a:tabLst>
                <a:tab pos="628650" algn="l"/>
              </a:tabLst>
            </a:pPr>
            <a:r>
              <a:rPr lang="de-AT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	mit dem Ziel, unsere Jugend besser in die Realität der heutigen 	Gesellschaft begleiten</a:t>
            </a:r>
          </a:p>
          <a:p>
            <a:pPr marL="342900" indent="-342900">
              <a:buFont typeface="Wingdings"/>
              <a:buChar char="m"/>
              <a:tabLst>
                <a:tab pos="628650" algn="l"/>
                <a:tab pos="1793875" algn="l"/>
                <a:tab pos="2149475" algn="l"/>
                <a:tab pos="4846638" algn="l"/>
                <a:tab pos="5200650" algn="l"/>
              </a:tabLst>
            </a:pPr>
            <a:r>
              <a:rPr lang="de-AT" sz="20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	Inhalte</a:t>
            </a:r>
            <a:r>
              <a:rPr lang="de-AT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 	-	Soziale Kompetenz (generell)	</a:t>
            </a:r>
          </a:p>
          <a:p>
            <a:pPr>
              <a:tabLst>
                <a:tab pos="628650" algn="l"/>
                <a:tab pos="1793875" algn="l"/>
                <a:tab pos="2149475" algn="l"/>
                <a:tab pos="4846638" algn="l"/>
                <a:tab pos="5200650" algn="l"/>
              </a:tabLst>
            </a:pPr>
            <a:r>
              <a:rPr lang="de-AT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		- 	Arbeiten im Team, 			</a:t>
            </a:r>
          </a:p>
          <a:p>
            <a:pPr>
              <a:tabLst>
                <a:tab pos="628650" algn="l"/>
                <a:tab pos="1793875" algn="l"/>
                <a:tab pos="2149475" algn="l"/>
                <a:tab pos="4846638" algn="l"/>
                <a:tab pos="5200650" algn="l"/>
              </a:tabLst>
            </a:pPr>
            <a:r>
              <a:rPr lang="de-AT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		-	Verantwortung übernehmen,</a:t>
            </a:r>
          </a:p>
          <a:p>
            <a:pPr>
              <a:tabLst>
                <a:tab pos="628650" algn="l"/>
                <a:tab pos="1793875" algn="l"/>
                <a:tab pos="2149475" algn="l"/>
                <a:tab pos="4846638" algn="l"/>
                <a:tab pos="5200650" algn="l"/>
              </a:tabLst>
            </a:pPr>
            <a:r>
              <a:rPr lang="de-AT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		-	Handschlagqualität leben, </a:t>
            </a:r>
          </a:p>
          <a:p>
            <a:pPr>
              <a:tabLst>
                <a:tab pos="628650" algn="l"/>
                <a:tab pos="1793875" algn="l"/>
                <a:tab pos="2149475" algn="l"/>
                <a:tab pos="4846638" algn="l"/>
                <a:tab pos="5200650" algn="l"/>
              </a:tabLst>
            </a:pPr>
            <a:r>
              <a:rPr lang="de-AT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		-	Umgang mit Krisen,	</a:t>
            </a:r>
          </a:p>
          <a:p>
            <a:pPr>
              <a:tabLst>
                <a:tab pos="628650" algn="l"/>
                <a:tab pos="1793875" algn="l"/>
                <a:tab pos="2149475" algn="l"/>
                <a:tab pos="4846638" algn="l"/>
                <a:tab pos="5200650" algn="l"/>
              </a:tabLst>
            </a:pPr>
            <a:r>
              <a:rPr lang="de-AT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		-	mit Siegen und Niederlagen umgehen lernen,</a:t>
            </a:r>
          </a:p>
          <a:p>
            <a:pPr>
              <a:tabLst>
                <a:tab pos="628650" algn="l"/>
                <a:tab pos="1793875" algn="l"/>
                <a:tab pos="2149475" algn="l"/>
                <a:tab pos="4846638" algn="l"/>
                <a:tab pos="5200650" algn="l"/>
              </a:tabLst>
            </a:pPr>
            <a:r>
              <a:rPr lang="de-AT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		-	Wertschätzung geben/nehmen etc.</a:t>
            </a:r>
          </a:p>
          <a:p>
            <a:pPr>
              <a:tabLst>
                <a:tab pos="628650" algn="l"/>
              </a:tabLst>
            </a:pPr>
            <a:r>
              <a:rPr lang="de-AT" sz="2000" dirty="0">
                <a:latin typeface="Wingdings" panose="05000000000000000000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de-AT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	</a:t>
            </a:r>
            <a:r>
              <a:rPr lang="de-AT" sz="20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Wir wollen steigenden Bedürfnissen unserer Gesellschaft gerecht werden </a:t>
            </a:r>
            <a:r>
              <a:rPr lang="de-AT" sz="2000" i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- 			mehr Kommunikation für unsere Jugend, </a:t>
            </a:r>
          </a:p>
          <a:p>
            <a:pPr>
              <a:tabLst>
                <a:tab pos="628650" algn="l"/>
              </a:tabLst>
            </a:pPr>
            <a:r>
              <a:rPr lang="de-AT" sz="2000" i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		mehr </a:t>
            </a:r>
            <a:r>
              <a:rPr lang="de-AT" sz="2000" b="1" i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reale</a:t>
            </a:r>
            <a:r>
              <a:rPr lang="de-AT" sz="2000" i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Welt versus </a:t>
            </a:r>
            <a:r>
              <a:rPr lang="de-AT" sz="2000" b="1" i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virtuelle</a:t>
            </a:r>
            <a:r>
              <a:rPr lang="de-AT" sz="2000" i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Welt für unsere Jugend!!!</a:t>
            </a:r>
          </a:p>
          <a:p>
            <a:r>
              <a:rPr lang="de-AT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5496" y="1412776"/>
            <a:ext cx="9649072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200" dirty="0">
                <a:latin typeface="Arial Black" panose="020B0A04020102020204" pitchFamily="34" charset="0"/>
              </a:rPr>
              <a:t>Lions Quest – Lebenskompetenz Programm (Zertifizierung)</a:t>
            </a:r>
          </a:p>
          <a:p>
            <a:r>
              <a:rPr lang="de-AT" sz="2400" b="1" dirty="0"/>
              <a:t>Weg zum Lions Quest Qualitätssiegel</a:t>
            </a:r>
            <a:r>
              <a:rPr lang="de-AT" sz="2800" b="1" dirty="0"/>
              <a:t>   –     </a:t>
            </a:r>
            <a:r>
              <a:rPr lang="de-AT" sz="2400" b="1" dirty="0"/>
              <a:t>W A R U M ?</a:t>
            </a:r>
          </a:p>
          <a:p>
            <a:endParaRPr lang="de-AT" sz="1600" dirty="0"/>
          </a:p>
          <a:p>
            <a:r>
              <a:rPr lang="de-AT" sz="2000" dirty="0"/>
              <a:t>Das Lions Quest Qualitätssiegel ist eine Auszeichnung für Schulen, die erfolgreich </a:t>
            </a:r>
          </a:p>
          <a:p>
            <a:r>
              <a:rPr lang="de-AT" sz="2000" dirty="0"/>
              <a:t>mit LQ Programmen arbeiten. Ziel ist das Sichtbarmachen eines Qualitätsstandards mit folgenden Auswirkungen:</a:t>
            </a:r>
          </a:p>
          <a:p>
            <a:endParaRPr lang="de-AT" sz="2000" dirty="0"/>
          </a:p>
          <a:p>
            <a:pPr marL="457200" indent="-457200">
              <a:buAutoNum type="arabicPeriod"/>
            </a:pPr>
            <a:r>
              <a:rPr lang="de-AT" sz="2000" b="1" dirty="0"/>
              <a:t>Schulen:  </a:t>
            </a:r>
            <a:r>
              <a:rPr lang="de-AT" sz="2000" dirty="0"/>
              <a:t>LQ zertifizierte Schulen haben eine höhere Attraktivität für</a:t>
            </a:r>
          </a:p>
          <a:p>
            <a:pPr marL="457200" indent="-457200"/>
            <a:r>
              <a:rPr lang="de-AT" sz="2000" dirty="0"/>
              <a:t>	Neueintretende. In der Schule selbst wird das Miteinander Lehrer, Schüler und </a:t>
            </a:r>
          </a:p>
          <a:p>
            <a:pPr marL="457200" indent="-457200"/>
            <a:r>
              <a:rPr lang="de-AT" sz="2000" dirty="0"/>
              <a:t>	Eltern erleichtert.</a:t>
            </a:r>
          </a:p>
          <a:p>
            <a:pPr marL="457200" indent="-457200"/>
            <a:endParaRPr lang="de-AT" sz="2000" dirty="0"/>
          </a:p>
          <a:p>
            <a:pPr marL="457200" indent="-457200">
              <a:buAutoNum type="arabicPeriod" startAt="2"/>
              <a:tabLst>
                <a:tab pos="450850" algn="l"/>
              </a:tabLst>
            </a:pPr>
            <a:r>
              <a:rPr lang="de-AT" sz="2000" b="1" dirty="0"/>
              <a:t>Jugend:    </a:t>
            </a:r>
            <a:r>
              <a:rPr lang="de-AT" sz="2000" dirty="0"/>
              <a:t>Absolventen einer LQ zertifizierten Schule bringen mehr „soziale </a:t>
            </a:r>
          </a:p>
          <a:p>
            <a:pPr>
              <a:tabLst>
                <a:tab pos="450850" algn="l"/>
              </a:tabLst>
            </a:pPr>
            <a:r>
              <a:rPr lang="de-AT" sz="2000" dirty="0"/>
              <a:t>	Kompetenz“ ins Berufsleben. Erfahrungen  zeigen, dass die Wirtschaft </a:t>
            </a:r>
          </a:p>
          <a:p>
            <a:pPr>
              <a:tabLst>
                <a:tab pos="450850" algn="l"/>
              </a:tabLst>
            </a:pPr>
            <a:r>
              <a:rPr lang="de-AT" sz="2000" dirty="0"/>
              <a:t>	Absolventen von LQ zertifizierten Schulen bevorzugt aufnimmt.</a:t>
            </a:r>
          </a:p>
          <a:p>
            <a:pPr marL="457200" indent="-457200">
              <a:buAutoNum type="arabicPeriod" startAt="2"/>
              <a:tabLst>
                <a:tab pos="450850" algn="l"/>
              </a:tabLst>
            </a:pPr>
            <a:endParaRPr lang="de-AT" sz="2000" dirty="0"/>
          </a:p>
          <a:p>
            <a:pPr marL="457200" indent="-457200">
              <a:tabLst>
                <a:tab pos="450850" algn="l"/>
                <a:tab pos="2333625" algn="l"/>
              </a:tabLst>
            </a:pPr>
            <a:r>
              <a:rPr lang="de-AT" sz="2000" b="1" dirty="0"/>
              <a:t>3.	</a:t>
            </a:r>
            <a:r>
              <a:rPr lang="de-AT" sz="2000" b="1" dirty="0" err="1"/>
              <a:t>LehrerInnen</a:t>
            </a:r>
            <a:r>
              <a:rPr lang="de-AT" sz="2000" b="1" dirty="0"/>
              <a:t>: 	</a:t>
            </a:r>
            <a:r>
              <a:rPr lang="de-AT" sz="2000" dirty="0"/>
              <a:t>Durch die Verbesserung des Miteinanders sinkt nach bisherigen</a:t>
            </a:r>
          </a:p>
          <a:p>
            <a:pPr marL="457200" indent="-457200">
              <a:tabLst>
                <a:tab pos="450850" algn="l"/>
                <a:tab pos="2333625" algn="l"/>
              </a:tabLst>
            </a:pPr>
            <a:r>
              <a:rPr lang="de-AT" sz="2000" dirty="0"/>
              <a:t>			Erfahrungen die „</a:t>
            </a:r>
            <a:r>
              <a:rPr lang="de-AT" sz="2000" dirty="0" err="1"/>
              <a:t>Burn</a:t>
            </a:r>
            <a:r>
              <a:rPr lang="de-AT" sz="2000" dirty="0"/>
              <a:t> Out“ Gefahr.</a:t>
            </a:r>
          </a:p>
          <a:p>
            <a:pPr>
              <a:tabLst>
                <a:tab pos="450850" algn="l"/>
              </a:tabLst>
            </a:pPr>
            <a:r>
              <a:rPr lang="de-AT" sz="2000" b="1" dirty="0"/>
              <a:t>	</a:t>
            </a:r>
          </a:p>
          <a:p>
            <a:pPr>
              <a:tabLst>
                <a:tab pos="450850" algn="l"/>
              </a:tabLst>
            </a:pPr>
            <a:endParaRPr lang="de-AT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979984" y="17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755576" y="1772816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907976" y="1925216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907976" y="1925216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179513" y="1412776"/>
            <a:ext cx="885698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200" b="1" dirty="0">
                <a:latin typeface="Arial Black" panose="020B0A04020102020204" pitchFamily="34" charset="0"/>
              </a:rPr>
              <a:t>Lions Quest Zertifizierung</a:t>
            </a:r>
          </a:p>
          <a:p>
            <a:endParaRPr lang="de-AT" b="1" i="1" dirty="0"/>
          </a:p>
          <a:p>
            <a:r>
              <a:rPr lang="de-AT" b="1" i="1" dirty="0"/>
              <a:t>	Voraussetzungen: </a:t>
            </a:r>
          </a:p>
          <a:p>
            <a:r>
              <a:rPr lang="de-AT" b="1" i="1" dirty="0"/>
              <a:t>	</a:t>
            </a:r>
            <a:r>
              <a:rPr lang="de-AT" dirty="0"/>
              <a:t>Grundsatzentscheidung durch den Lehrkörper einer Schule</a:t>
            </a:r>
          </a:p>
          <a:p>
            <a:endParaRPr lang="de-AT" dirty="0"/>
          </a:p>
          <a:p>
            <a:pPr>
              <a:tabLst>
                <a:tab pos="531813" algn="l"/>
              </a:tabLst>
            </a:pPr>
            <a:r>
              <a:rPr lang="de-AT" b="1" dirty="0"/>
              <a:t>	</a:t>
            </a:r>
            <a:r>
              <a:rPr lang="de-AT" dirty="0"/>
              <a:t>1.</a:t>
            </a:r>
            <a:r>
              <a:rPr lang="de-AT" b="1" dirty="0"/>
              <a:t>	</a:t>
            </a:r>
            <a:r>
              <a:rPr lang="de-AT" dirty="0"/>
              <a:t>Formeller Zertifizierungsantrag an Lions Quest</a:t>
            </a:r>
          </a:p>
          <a:p>
            <a:pPr>
              <a:tabLst>
                <a:tab pos="531813" algn="l"/>
              </a:tabLst>
            </a:pPr>
            <a:r>
              <a:rPr lang="de-AT" dirty="0"/>
              <a:t>	2.	Ernennung eines LQ Koordinators an der Schule</a:t>
            </a:r>
          </a:p>
          <a:p>
            <a:pPr>
              <a:tabLst>
                <a:tab pos="531813" algn="l"/>
              </a:tabLst>
            </a:pPr>
            <a:r>
              <a:rPr lang="de-AT" dirty="0"/>
              <a:t>	3.    Abhaltung allenfalls notwendiger LQ Basisseminare (minimal 30 – 50 % der </a:t>
            </a:r>
          </a:p>
          <a:p>
            <a:pPr>
              <a:tabLst>
                <a:tab pos="531813" algn="l"/>
              </a:tabLst>
            </a:pPr>
            <a:r>
              <a:rPr lang="de-AT" dirty="0"/>
              <a:t>                  Lehrkräfte; optimal100 prozentige Teilnahme)</a:t>
            </a:r>
          </a:p>
          <a:p>
            <a:pPr>
              <a:tabLst>
                <a:tab pos="531813" algn="l"/>
              </a:tabLst>
            </a:pPr>
            <a:r>
              <a:rPr lang="de-AT" dirty="0"/>
              <a:t>	4.	Erarbeitung eines Entwicklungsplanes (Verankerung der LQ Programme in den          		Lehrstoffverteilungen z.B. in sozialem Lernen) – „gelebte LQ-Programme“ </a:t>
            </a:r>
          </a:p>
          <a:p>
            <a:pPr>
              <a:tabLst>
                <a:tab pos="531813" algn="l"/>
              </a:tabLst>
            </a:pPr>
            <a:r>
              <a:rPr lang="de-AT" dirty="0"/>
              <a:t>		(zwei- bis dreijähriger Prozess)</a:t>
            </a:r>
          </a:p>
          <a:p>
            <a:pPr>
              <a:tabLst>
                <a:tab pos="531813" algn="l"/>
              </a:tabLst>
            </a:pPr>
            <a:r>
              <a:rPr lang="de-AT" dirty="0"/>
              <a:t>	5.	Namhaftmachung eines begleitenden Lions Clubs bzw. Lions Botschafters</a:t>
            </a:r>
          </a:p>
          <a:p>
            <a:pPr>
              <a:tabLst>
                <a:tab pos="531813" algn="l"/>
              </a:tabLst>
            </a:pPr>
            <a:r>
              <a:rPr lang="de-AT" dirty="0"/>
              <a:t>	6. 	Am Ende des Prozesses ein Auditgespräch (Dr, Ferry Hacker / Dr. Karl Schirl)</a:t>
            </a:r>
          </a:p>
          <a:p>
            <a:pPr>
              <a:tabLst>
                <a:tab pos="531813" algn="l"/>
              </a:tabLst>
            </a:pPr>
            <a:r>
              <a:rPr lang="de-AT" dirty="0"/>
              <a:t>	7. 	Verleihung des LQ-Qualitätssiegels im Rahmen eines feierlichen Anlasses (z.B. 			Schulfest)</a:t>
            </a:r>
          </a:p>
          <a:p>
            <a:pPr>
              <a:tabLst>
                <a:tab pos="531813" algn="l"/>
              </a:tabLst>
            </a:pPr>
            <a:r>
              <a:rPr lang="de-AT" dirty="0"/>
              <a:t>	8. 	„Review“ innerhalb von 3 – 5 Jahren (Bericht seitens der Schule, Gespräch)</a:t>
            </a:r>
          </a:p>
          <a:p>
            <a:pPr>
              <a:tabLst>
                <a:tab pos="531813" algn="l"/>
              </a:tabLst>
            </a:pPr>
            <a:r>
              <a:rPr lang="de-AT" dirty="0"/>
              <a:t>		</a:t>
            </a:r>
          </a:p>
          <a:p>
            <a:pPr>
              <a:tabLst>
                <a:tab pos="531813" algn="l"/>
              </a:tabLst>
            </a:pPr>
            <a:r>
              <a:rPr lang="de-AT" dirty="0"/>
              <a:t>				</a:t>
            </a:r>
            <a:r>
              <a:rPr lang="de-AT" sz="2000" dirty="0"/>
              <a:t>	</a:t>
            </a:r>
          </a:p>
          <a:p>
            <a:pPr marL="457200" indent="-457200">
              <a:buAutoNum type="arabicPeriod" startAt="4"/>
              <a:tabLst>
                <a:tab pos="531813" algn="l"/>
              </a:tabLst>
            </a:pPr>
            <a:endParaRPr lang="de-AT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C7D0220-EB9C-3352-716E-A02B57C912D8}"/>
              </a:ext>
            </a:extLst>
          </p:cNvPr>
          <p:cNvSpPr txBox="1"/>
          <p:nvPr/>
        </p:nvSpPr>
        <p:spPr>
          <a:xfrm>
            <a:off x="647564" y="1556792"/>
            <a:ext cx="784887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Schulgespräch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Implementierung von Lions Quest und Zertifizierung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Beteiligung am Basisseminar „Erwachsen werden“ / LQ Koordinator/in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LQ-Wochenstunden, Lehrstoffverteilung, Curriculum für die Schulstufen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Verankerung im Stundenplan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Monatsplan / Schulstufe (Entwicklungsplan)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Verbindung zu anderen Projekten wie SQA-EP (Schulqualitäts-</a:t>
            </a:r>
            <a:r>
              <a:rPr lang="de-DE" sz="2000" dirty="0" err="1"/>
              <a:t>entwicklungsprogramm</a:t>
            </a:r>
            <a:r>
              <a:rPr lang="de-DE" sz="2000" dirty="0"/>
              <a:t>), Streit schlichten, Lernen </a:t>
            </a:r>
            <a:r>
              <a:rPr lang="de-DE" sz="2000" dirty="0" err="1"/>
              <a:t>lernen</a:t>
            </a:r>
            <a:r>
              <a:rPr lang="de-DE" sz="2000" dirty="0"/>
              <a:t>, Methodentraining, Buddy, Peers,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Elternbeteiligung, - </a:t>
            </a:r>
            <a:r>
              <a:rPr lang="de-DE" sz="2000" dirty="0" err="1"/>
              <a:t>information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Teilnahmebestätigungen für Schüler/innen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Zeithorizont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Vorstellung und Übermittlung des Bewerbungsbogens an die Schule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Austausch mit andern LQ-aktiven Schulen: ERFA-Tagung</a:t>
            </a:r>
          </a:p>
        </p:txBody>
      </p:sp>
    </p:spTree>
    <p:extLst>
      <p:ext uri="{BB962C8B-B14F-4D97-AF65-F5344CB8AC3E}">
        <p14:creationId xmlns:p14="http://schemas.microsoft.com/office/powerpoint/2010/main" val="2733809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Karte Menü enthält.&#10;&#10;Automatisch generierte Beschreibung">
            <a:extLst>
              <a:ext uri="{FF2B5EF4-FFF2-40B4-BE49-F238E27FC236}">
                <a16:creationId xmlns:a16="http://schemas.microsoft.com/office/drawing/2014/main" id="{DB6F5B89-1E24-A8C3-2A74-7653E5B93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69591" y="-1142999"/>
            <a:ext cx="5404817" cy="914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42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Dokument, Handschrift, Schwarzweiß enthält.&#10;&#10;Automatisch generierte Beschreibung">
            <a:extLst>
              <a:ext uri="{FF2B5EF4-FFF2-40B4-BE49-F238E27FC236}">
                <a16:creationId xmlns:a16="http://schemas.microsoft.com/office/drawing/2014/main" id="{FC02B0FA-431B-70C7-5AAF-CBDD0814EF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4832" y="-407264"/>
            <a:ext cx="4974336" cy="904646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2984B76-61B1-48DC-9DC0-B67FE1CF9105}"/>
              </a:ext>
            </a:extLst>
          </p:cNvPr>
          <p:cNvSpPr txBox="1"/>
          <p:nvPr/>
        </p:nvSpPr>
        <p:spPr>
          <a:xfrm>
            <a:off x="827584" y="119675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7. Schulstufe: Die Beziehung zu meinen Freuden intensivieren – Mein Zuhause</a:t>
            </a:r>
          </a:p>
        </p:txBody>
      </p:sp>
    </p:spTree>
    <p:extLst>
      <p:ext uri="{BB962C8B-B14F-4D97-AF65-F5344CB8AC3E}">
        <p14:creationId xmlns:p14="http://schemas.microsoft.com/office/powerpoint/2010/main" val="1897876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Tafel, Handschrift, Kreide enthält.&#10;&#10;Automatisch generierte Beschreibung">
            <a:extLst>
              <a:ext uri="{FF2B5EF4-FFF2-40B4-BE49-F238E27FC236}">
                <a16:creationId xmlns:a16="http://schemas.microsoft.com/office/drawing/2014/main" id="{389C76DF-AC10-EB63-3346-87271DD554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08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Kleidung, Person, Schuhwerk, Mann enthält.&#10;&#10;Automatisch generierte Beschreibung">
            <a:extLst>
              <a:ext uri="{FF2B5EF4-FFF2-40B4-BE49-F238E27FC236}">
                <a16:creationId xmlns:a16="http://schemas.microsoft.com/office/drawing/2014/main" id="{D2387BC2-7A1E-C2CE-DA3D-EFBF25F886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9E6AFD6-68E6-2B0E-C6B6-D437FC731537}"/>
              </a:ext>
            </a:extLst>
          </p:cNvPr>
          <p:cNvSpPr txBox="1"/>
          <p:nvPr/>
        </p:nvSpPr>
        <p:spPr>
          <a:xfrm>
            <a:off x="395536" y="40466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ABZ Hagenberg 3B</a:t>
            </a:r>
          </a:p>
        </p:txBody>
      </p:sp>
    </p:spTree>
    <p:extLst>
      <p:ext uri="{BB962C8B-B14F-4D97-AF65-F5344CB8AC3E}">
        <p14:creationId xmlns:p14="http://schemas.microsoft.com/office/powerpoint/2010/main" val="273422287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905</Words>
  <Application>Microsoft Office PowerPoint</Application>
  <PresentationFormat>Bildschirmpräsentation (4:3)</PresentationFormat>
  <Paragraphs>115</Paragraphs>
  <Slides>18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Ferdinand Hacker</dc:creator>
  <cp:lastModifiedBy>Ferdinand Hacker</cp:lastModifiedBy>
  <cp:revision>115</cp:revision>
  <cp:lastPrinted>2022-11-29T19:25:01Z</cp:lastPrinted>
  <dcterms:created xsi:type="dcterms:W3CDTF">2017-10-04T11:42:45Z</dcterms:created>
  <dcterms:modified xsi:type="dcterms:W3CDTF">2024-11-17T13:23:36Z</dcterms:modified>
</cp:coreProperties>
</file>