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77" r:id="rId2"/>
    <p:sldId id="387" r:id="rId3"/>
    <p:sldId id="345" r:id="rId4"/>
    <p:sldId id="397" r:id="rId5"/>
    <p:sldId id="355" r:id="rId6"/>
    <p:sldId id="256" r:id="rId7"/>
    <p:sldId id="391" r:id="rId8"/>
    <p:sldId id="388" r:id="rId9"/>
    <p:sldId id="350" r:id="rId10"/>
    <p:sldId id="349" r:id="rId11"/>
    <p:sldId id="378" r:id="rId12"/>
    <p:sldId id="401" r:id="rId13"/>
    <p:sldId id="389" r:id="rId14"/>
    <p:sldId id="257" r:id="rId15"/>
    <p:sldId id="353" r:id="rId16"/>
    <p:sldId id="373" r:id="rId17"/>
    <p:sldId id="383" r:id="rId18"/>
    <p:sldId id="399" r:id="rId19"/>
    <p:sldId id="400" r:id="rId20"/>
    <p:sldId id="381" r:id="rId21"/>
    <p:sldId id="379" r:id="rId22"/>
    <p:sldId id="364" r:id="rId23"/>
    <p:sldId id="385" r:id="rId24"/>
    <p:sldId id="376" r:id="rId25"/>
    <p:sldId id="360" r:id="rId26"/>
    <p:sldId id="351" r:id="rId27"/>
    <p:sldId id="354" r:id="rId28"/>
  </p:sldIdLst>
  <p:sldSz cx="10620375" cy="6858000"/>
  <p:notesSz cx="9656763" cy="6877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Hacker" initials="BH" lastIdx="1" clrIdx="0">
    <p:extLst>
      <p:ext uri="{19B8F6BF-5375-455C-9EA6-DF929625EA0E}">
        <p15:presenceInfo xmlns:p15="http://schemas.microsoft.com/office/powerpoint/2012/main" userId="a6cef8d8591cbd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114" y="72"/>
      </p:cViewPr>
      <p:guideLst/>
    </p:cSldViewPr>
  </p:slideViewPr>
  <p:notesTextViewPr>
    <p:cViewPr>
      <p:scale>
        <a:sx n="1" d="1"/>
        <a:sy n="1" d="1"/>
      </p:scale>
      <p:origin x="0" y="0"/>
    </p:cViewPr>
  </p:notesTextViewPr>
  <p:notesViewPr>
    <p:cSldViewPr snapToGrid="0">
      <p:cViewPr varScale="1">
        <p:scale>
          <a:sx n="114" d="100"/>
          <a:sy n="114" d="100"/>
        </p:scale>
        <p:origin x="22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184650" cy="3444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5470525" y="0"/>
            <a:ext cx="4184650" cy="344488"/>
          </a:xfrm>
          <a:prstGeom prst="rect">
            <a:avLst/>
          </a:prstGeom>
        </p:spPr>
        <p:txBody>
          <a:bodyPr vert="horz" lIns="91440" tIns="45720" rIns="91440" bIns="45720" rtlCol="0"/>
          <a:lstStyle>
            <a:lvl1pPr algn="r">
              <a:defRPr sz="1200"/>
            </a:lvl1pPr>
          </a:lstStyle>
          <a:p>
            <a:fld id="{80883A50-F284-4FA2-B232-E44CDF9913C1}" type="datetimeFigureOut">
              <a:rPr lang="de-AT" smtClean="0"/>
              <a:t>20.11.2025</a:t>
            </a:fld>
            <a:endParaRPr lang="de-AT"/>
          </a:p>
        </p:txBody>
      </p:sp>
      <p:sp>
        <p:nvSpPr>
          <p:cNvPr id="4" name="Folienbildplatzhalter 3"/>
          <p:cNvSpPr>
            <a:spLocks noGrp="1" noRot="1" noChangeAspect="1"/>
          </p:cNvSpPr>
          <p:nvPr>
            <p:ph type="sldImg" idx="2"/>
          </p:nvPr>
        </p:nvSpPr>
        <p:spPr>
          <a:xfrm>
            <a:off x="3030538" y="860425"/>
            <a:ext cx="3595687" cy="23209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965200" y="3309938"/>
            <a:ext cx="7726363" cy="27082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6532563"/>
            <a:ext cx="4184650" cy="3444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5470525" y="6532563"/>
            <a:ext cx="4184650" cy="344487"/>
          </a:xfrm>
          <a:prstGeom prst="rect">
            <a:avLst/>
          </a:prstGeom>
        </p:spPr>
        <p:txBody>
          <a:bodyPr vert="horz" lIns="91440" tIns="45720" rIns="91440" bIns="45720" rtlCol="0" anchor="b"/>
          <a:lstStyle>
            <a:lvl1pPr algn="r">
              <a:defRPr sz="1200"/>
            </a:lvl1pPr>
          </a:lstStyle>
          <a:p>
            <a:fld id="{097BA5AC-BE33-4D87-8701-D91F30259395}" type="slidenum">
              <a:rPr lang="de-AT" smtClean="0"/>
              <a:t>‹Nr.›</a:t>
            </a:fld>
            <a:endParaRPr lang="de-AT"/>
          </a:p>
        </p:txBody>
      </p:sp>
    </p:spTree>
    <p:extLst>
      <p:ext uri="{BB962C8B-B14F-4D97-AF65-F5344CB8AC3E}">
        <p14:creationId xmlns:p14="http://schemas.microsoft.com/office/powerpoint/2010/main" val="21612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google.at/url?sa=i&amp;rct=j&amp;q=&amp;esrc=s&amp;source=images&amp;cd=&amp;cad=rja&amp;uact=8&amp;ved=2ahUKEwiKqcGqgMDhAhXJDewKHbwKBgcQjRx6BAgBEAU&amp;url=https%3A%2F%2Fwww.lions-quest.org%2Fpost-workshop%2F&amp;psig=AOvVaw3Ef5GdoOf96Fp6EipPqCXw&amp;ust=1554795929367340" TargetMode="External"/><Relationship Id="rId3" Type="http://schemas.openxmlformats.org/officeDocument/2006/relationships/image" Target="../media/image2.png"/><Relationship Id="rId7" Type="http://schemas.openxmlformats.org/officeDocument/2006/relationships/hyperlink" Target="http://www.lions-quest.a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mailto:ferdinand.hacker@aon.at"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google.at/url?sa=i&amp;rct=j&amp;q=&amp;esrc=s&amp;source=images&amp;cd=&amp;cad=rja&amp;uact=8&amp;ved=2ahUKEwiKqcGqgMDhAhXJDewKHbwKBgcQjRx6BAgBEAU&amp;url=https%3A%2F%2Fwww.lions-quest.org%2Fpost-workshop%2F&amp;psig=AOvVaw3Ef5GdoOf96Fp6EipPqCXw&amp;ust=1554795929367340" TargetMode="External"/><Relationship Id="rId3" Type="http://schemas.openxmlformats.org/officeDocument/2006/relationships/image" Target="../media/image2.png"/><Relationship Id="rId7" Type="http://schemas.openxmlformats.org/officeDocument/2006/relationships/hyperlink" Target="http://www.lions-quest.a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mailto:ferdinand.hacker@aon.at"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google.at/url?sa=i&amp;rct=j&amp;q=&amp;esrc=s&amp;source=images&amp;cd=&amp;cad=rja&amp;uact=8&amp;ved=2ahUKEwiKqcGqgMDhAhXJDewKHbwKBgcQjRx6BAgBEAU&amp;url=https%3A%2F%2Fwww.lions-quest.org%2Fpost-workshop%2F&amp;psig=AOvVaw3Ef5GdoOf96Fp6EipPqCXw&amp;ust=1554795929367340" TargetMode="External"/><Relationship Id="rId3" Type="http://schemas.openxmlformats.org/officeDocument/2006/relationships/image" Target="../media/image2.png"/><Relationship Id="rId7" Type="http://schemas.openxmlformats.org/officeDocument/2006/relationships/hyperlink" Target="http://www.lions-quest.a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mailto:ferdinand.hacker@aon.at" TargetMode="External"/><Relationship Id="rId5" Type="http://schemas.openxmlformats.org/officeDocument/2006/relationships/image" Target="../media/image4.png"/><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0151" y="6356352"/>
            <a:ext cx="2389584" cy="365125"/>
          </a:xfrm>
          <a:prstGeom prst="rect">
            <a:avLst/>
          </a:prstGeom>
        </p:spPr>
        <p:txBody>
          <a:bodyPr/>
          <a:lstStyle/>
          <a:p>
            <a:endParaRPr lang="de-AT"/>
          </a:p>
        </p:txBody>
      </p:sp>
      <p:sp>
        <p:nvSpPr>
          <p:cNvPr id="3" name="Footer Placeholder 2"/>
          <p:cNvSpPr>
            <a:spLocks noGrp="1"/>
          </p:cNvSpPr>
          <p:nvPr>
            <p:ph type="ftr" sz="quarter" idx="11"/>
          </p:nvPr>
        </p:nvSpPr>
        <p:spPr>
          <a:xfrm>
            <a:off x="3517999" y="6356352"/>
            <a:ext cx="3584377" cy="365125"/>
          </a:xfrm>
          <a:prstGeom prst="rect">
            <a:avLst/>
          </a:prstGeom>
        </p:spPr>
        <p:txBody>
          <a:bodyPr/>
          <a:lstStyle/>
          <a:p>
            <a:endParaRPr lang="de-AT"/>
          </a:p>
        </p:txBody>
      </p:sp>
      <p:sp>
        <p:nvSpPr>
          <p:cNvPr id="4" name="Slide Number Placeholder 3"/>
          <p:cNvSpPr>
            <a:spLocks noGrp="1"/>
          </p:cNvSpPr>
          <p:nvPr>
            <p:ph type="sldNum" sz="quarter" idx="12"/>
          </p:nvPr>
        </p:nvSpPr>
        <p:spPr>
          <a:xfrm>
            <a:off x="7500640" y="6356352"/>
            <a:ext cx="2389584" cy="365125"/>
          </a:xfrm>
          <a:prstGeom prst="rect">
            <a:avLst/>
          </a:prstGeom>
        </p:spPr>
        <p:txBody>
          <a:bodyPr/>
          <a:lstStyle/>
          <a:p>
            <a:fld id="{E3DC40E2-093A-4B77-8A1F-C2625B3A8564}" type="slidenum">
              <a:rPr lang="de-AT" smtClean="0"/>
              <a:t>‹Nr.›</a:t>
            </a:fld>
            <a:endParaRPr lang="de-AT"/>
          </a:p>
        </p:txBody>
      </p:sp>
    </p:spTree>
    <p:extLst>
      <p:ext uri="{BB962C8B-B14F-4D97-AF65-F5344CB8AC3E}">
        <p14:creationId xmlns:p14="http://schemas.microsoft.com/office/powerpoint/2010/main" val="328439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412746A-D3D0-44C3-80EE-7C8B74359CB7}"/>
              </a:ext>
            </a:extLst>
          </p:cNvPr>
          <p:cNvSpPr/>
          <p:nvPr userDrawn="1"/>
        </p:nvSpPr>
        <p:spPr>
          <a:xfrm>
            <a:off x="253043" y="6420554"/>
            <a:ext cx="1952779" cy="261610"/>
          </a:xfrm>
          <a:prstGeom prst="rect">
            <a:avLst/>
          </a:prstGeom>
        </p:spPr>
        <p:txBody>
          <a:bodyPr wrap="none">
            <a:spAutoFit/>
          </a:bodyPr>
          <a:lstStyle/>
          <a:p>
            <a:pPr>
              <a:spcAft>
                <a:spcPts val="0"/>
              </a:spcAft>
            </a:pPr>
            <a:r>
              <a:rPr lang="de-AT" sz="1100" b="1" dirty="0">
                <a:effectLst/>
                <a:latin typeface="Calibri" panose="020F0502020204030204" pitchFamily="34" charset="0"/>
                <a:ea typeface="Calibri" panose="020F0502020204030204" pitchFamily="34" charset="0"/>
                <a:cs typeface="Times New Roman" panose="02020603050405020304" pitchFamily="18" charset="0"/>
              </a:rPr>
              <a:t>Wir danken unseren Partnern:</a:t>
            </a:r>
          </a:p>
        </p:txBody>
      </p:sp>
      <p:pic>
        <p:nvPicPr>
          <p:cNvPr id="13" name="Grafik 12">
            <a:extLst>
              <a:ext uri="{FF2B5EF4-FFF2-40B4-BE49-F238E27FC236}">
                <a16:creationId xmlns:a16="http://schemas.microsoft.com/office/drawing/2014/main" id="{07DDAD82-B816-4446-9BE9-B7420966917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51" y="183463"/>
            <a:ext cx="1957070" cy="533400"/>
          </a:xfrm>
          <a:prstGeom prst="rect">
            <a:avLst/>
          </a:prstGeom>
          <a:noFill/>
          <a:ln>
            <a:noFill/>
          </a:ln>
        </p:spPr>
      </p:pic>
      <p:pic>
        <p:nvPicPr>
          <p:cNvPr id="14" name="Grafik 13">
            <a:extLst>
              <a:ext uri="{FF2B5EF4-FFF2-40B4-BE49-F238E27FC236}">
                <a16:creationId xmlns:a16="http://schemas.microsoft.com/office/drawing/2014/main" id="{A8FAFBF8-7BE8-47B3-B39D-9A522FD024F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17428" y="79951"/>
            <a:ext cx="733425" cy="679450"/>
          </a:xfrm>
          <a:prstGeom prst="rect">
            <a:avLst/>
          </a:prstGeom>
          <a:noFill/>
          <a:ln>
            <a:noFill/>
          </a:ln>
        </p:spPr>
      </p:pic>
      <p:pic>
        <p:nvPicPr>
          <p:cNvPr id="15" name="Grafik 14">
            <a:extLst>
              <a:ext uri="{FF2B5EF4-FFF2-40B4-BE49-F238E27FC236}">
                <a16:creationId xmlns:a16="http://schemas.microsoft.com/office/drawing/2014/main" id="{9884CB39-8312-461F-A7D8-D0B6328AF139}"/>
              </a:ext>
            </a:extLst>
          </p:cNvPr>
          <p:cNvPicPr/>
          <p:nvPr userDrawn="1"/>
        </p:nvPicPr>
        <p:blipFill rotWithShape="1">
          <a:blip r:embed="rId4">
            <a:extLst>
              <a:ext uri="{28A0092B-C50C-407E-A947-70E740481C1C}">
                <a14:useLocalDpi xmlns:a14="http://schemas.microsoft.com/office/drawing/2010/main" val="0"/>
              </a:ext>
            </a:extLst>
          </a:blip>
          <a:srcRect b="22625"/>
          <a:stretch/>
        </p:blipFill>
        <p:spPr>
          <a:xfrm>
            <a:off x="2696509" y="6486970"/>
            <a:ext cx="847725" cy="339725"/>
          </a:xfrm>
          <a:prstGeom prst="rect">
            <a:avLst/>
          </a:prstGeom>
        </p:spPr>
      </p:pic>
      <p:pic>
        <p:nvPicPr>
          <p:cNvPr id="16" name="Grafik 15">
            <a:extLst>
              <a:ext uri="{FF2B5EF4-FFF2-40B4-BE49-F238E27FC236}">
                <a16:creationId xmlns:a16="http://schemas.microsoft.com/office/drawing/2014/main" id="{4BA88ABE-1CAB-406E-9C3F-2BDEFFE0467E}"/>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30711" y="6486970"/>
            <a:ext cx="1085850" cy="217170"/>
          </a:xfrm>
          <a:prstGeom prst="rect">
            <a:avLst/>
          </a:prstGeom>
          <a:noFill/>
          <a:ln>
            <a:noFill/>
          </a:ln>
        </p:spPr>
      </p:pic>
      <p:cxnSp>
        <p:nvCxnSpPr>
          <p:cNvPr id="3" name="Gerader Verbinder 2">
            <a:extLst>
              <a:ext uri="{FF2B5EF4-FFF2-40B4-BE49-F238E27FC236}">
                <a16:creationId xmlns:a16="http://schemas.microsoft.com/office/drawing/2014/main" id="{239481B9-6178-432A-A31E-2A86090C035C}"/>
              </a:ext>
            </a:extLst>
          </p:cNvPr>
          <p:cNvCxnSpPr>
            <a:cxnSpLocks/>
          </p:cNvCxnSpPr>
          <p:nvPr userDrawn="1"/>
        </p:nvCxnSpPr>
        <p:spPr>
          <a:xfrm>
            <a:off x="349596" y="886060"/>
            <a:ext cx="981686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017CD41C-C5CB-4119-BC35-50D5FC031043}"/>
              </a:ext>
            </a:extLst>
          </p:cNvPr>
          <p:cNvSpPr/>
          <p:nvPr userDrawn="1"/>
        </p:nvSpPr>
        <p:spPr>
          <a:xfrm>
            <a:off x="8271164" y="6408180"/>
            <a:ext cx="278476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b="1" i="0" dirty="0">
                <a:effectLst/>
                <a:latin typeface="Calibri" panose="020F0502020204030204" pitchFamily="34" charset="0"/>
                <a:ea typeface="Calibri" panose="020F0502020204030204" pitchFamily="34" charset="0"/>
                <a:cs typeface="Times New Roman" panose="02020603050405020304" pitchFamily="18" charset="0"/>
              </a:rPr>
              <a:t>LIONS QUEST Österreich      </a:t>
            </a:r>
            <a:r>
              <a:rPr lang="de-AT" sz="800" dirty="0">
                <a:effectLst/>
                <a:latin typeface="Calibri" panose="020F0502020204030204" pitchFamily="34" charset="0"/>
                <a:ea typeface="Calibri" panose="020F0502020204030204" pitchFamily="34" charset="0"/>
                <a:cs typeface="Times New Roman" panose="02020603050405020304" pitchFamily="18" charset="0"/>
              </a:rPr>
              <a:t>M 0664 855 41 87</a:t>
            </a: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dirty="0">
                <a:effectLst/>
                <a:latin typeface="Calibri" panose="020F0502020204030204" pitchFamily="34" charset="0"/>
                <a:ea typeface="Calibri" panose="020F0502020204030204" pitchFamily="34" charset="0"/>
                <a:cs typeface="Times New Roman" panose="02020603050405020304" pitchFamily="18" charset="0"/>
              </a:rPr>
              <a:t>Dr. Ferdinand Hacker             </a:t>
            </a:r>
            <a:r>
              <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ferdinand.hacker@aon.at</a:t>
            </a:r>
            <a:endPar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www.Lions-Quest.at</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800" u="none" dirty="0">
              <a:solidFill>
                <a:srgbClr val="0563C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rc_mi" descr="Bildergebnis für logo lions quest international">
            <a:hlinkClick r:id="rId8"/>
            <a:extLst>
              <a:ext uri="{FF2B5EF4-FFF2-40B4-BE49-F238E27FC236}">
                <a16:creationId xmlns:a16="http://schemas.microsoft.com/office/drawing/2014/main" id="{73F50B25-D63A-4EB3-B0B8-07075AC05A9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77258" y="6177407"/>
            <a:ext cx="753745" cy="619125"/>
          </a:xfrm>
          <a:prstGeom prst="rect">
            <a:avLst/>
          </a:prstGeom>
          <a:noFill/>
          <a:ln>
            <a:noFill/>
          </a:ln>
        </p:spPr>
      </p:pic>
      <p:pic>
        <p:nvPicPr>
          <p:cNvPr id="11" name="Grafik 10">
            <a:extLst>
              <a:ext uri="{FF2B5EF4-FFF2-40B4-BE49-F238E27FC236}">
                <a16:creationId xmlns:a16="http://schemas.microsoft.com/office/drawing/2014/main" id="{11B922BA-8211-4E6D-9318-C7669A6CFBE2}"/>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36167" y="6470344"/>
            <a:ext cx="1317481" cy="283487"/>
          </a:xfrm>
          <a:prstGeom prst="rect">
            <a:avLst/>
          </a:prstGeom>
          <a:noFill/>
          <a:ln>
            <a:noFill/>
          </a:ln>
        </p:spPr>
      </p:pic>
    </p:spTree>
    <p:extLst>
      <p:ext uri="{BB962C8B-B14F-4D97-AF65-F5344CB8AC3E}">
        <p14:creationId xmlns:p14="http://schemas.microsoft.com/office/powerpoint/2010/main" val="9588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3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412746A-D3D0-44C3-80EE-7C8B74359CB7}"/>
              </a:ext>
            </a:extLst>
          </p:cNvPr>
          <p:cNvSpPr/>
          <p:nvPr userDrawn="1"/>
        </p:nvSpPr>
        <p:spPr>
          <a:xfrm>
            <a:off x="253043" y="6420554"/>
            <a:ext cx="1952779" cy="261610"/>
          </a:xfrm>
          <a:prstGeom prst="rect">
            <a:avLst/>
          </a:prstGeom>
        </p:spPr>
        <p:txBody>
          <a:bodyPr wrap="none">
            <a:spAutoFit/>
          </a:bodyPr>
          <a:lstStyle/>
          <a:p>
            <a:pPr>
              <a:spcAft>
                <a:spcPts val="0"/>
              </a:spcAft>
            </a:pPr>
            <a:r>
              <a:rPr lang="de-AT" sz="1100" b="1" dirty="0">
                <a:effectLst/>
                <a:latin typeface="Calibri" panose="020F0502020204030204" pitchFamily="34" charset="0"/>
                <a:ea typeface="Calibri" panose="020F0502020204030204" pitchFamily="34" charset="0"/>
                <a:cs typeface="Times New Roman" panose="02020603050405020304" pitchFamily="18" charset="0"/>
              </a:rPr>
              <a:t>Wir danken unseren Partnern:</a:t>
            </a:r>
          </a:p>
        </p:txBody>
      </p:sp>
      <p:pic>
        <p:nvPicPr>
          <p:cNvPr id="13" name="Grafik 12">
            <a:extLst>
              <a:ext uri="{FF2B5EF4-FFF2-40B4-BE49-F238E27FC236}">
                <a16:creationId xmlns:a16="http://schemas.microsoft.com/office/drawing/2014/main" id="{07DDAD82-B816-4446-9BE9-B7420966917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51" y="183463"/>
            <a:ext cx="1957070" cy="533400"/>
          </a:xfrm>
          <a:prstGeom prst="rect">
            <a:avLst/>
          </a:prstGeom>
          <a:noFill/>
          <a:ln>
            <a:noFill/>
          </a:ln>
        </p:spPr>
      </p:pic>
      <p:pic>
        <p:nvPicPr>
          <p:cNvPr id="14" name="Grafik 13">
            <a:extLst>
              <a:ext uri="{FF2B5EF4-FFF2-40B4-BE49-F238E27FC236}">
                <a16:creationId xmlns:a16="http://schemas.microsoft.com/office/drawing/2014/main" id="{A8FAFBF8-7BE8-47B3-B39D-9A522FD024F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17428" y="79951"/>
            <a:ext cx="733425" cy="679450"/>
          </a:xfrm>
          <a:prstGeom prst="rect">
            <a:avLst/>
          </a:prstGeom>
          <a:noFill/>
          <a:ln>
            <a:noFill/>
          </a:ln>
        </p:spPr>
      </p:pic>
      <p:pic>
        <p:nvPicPr>
          <p:cNvPr id="15" name="Grafik 14">
            <a:extLst>
              <a:ext uri="{FF2B5EF4-FFF2-40B4-BE49-F238E27FC236}">
                <a16:creationId xmlns:a16="http://schemas.microsoft.com/office/drawing/2014/main" id="{9884CB39-8312-461F-A7D8-D0B6328AF139}"/>
              </a:ext>
            </a:extLst>
          </p:cNvPr>
          <p:cNvPicPr/>
          <p:nvPr userDrawn="1"/>
        </p:nvPicPr>
        <p:blipFill rotWithShape="1">
          <a:blip r:embed="rId4">
            <a:extLst>
              <a:ext uri="{28A0092B-C50C-407E-A947-70E740481C1C}">
                <a14:useLocalDpi xmlns:a14="http://schemas.microsoft.com/office/drawing/2010/main" val="0"/>
              </a:ext>
            </a:extLst>
          </a:blip>
          <a:srcRect b="22625"/>
          <a:stretch/>
        </p:blipFill>
        <p:spPr>
          <a:xfrm>
            <a:off x="2696509" y="6486970"/>
            <a:ext cx="847725" cy="339725"/>
          </a:xfrm>
          <a:prstGeom prst="rect">
            <a:avLst/>
          </a:prstGeom>
        </p:spPr>
      </p:pic>
      <p:pic>
        <p:nvPicPr>
          <p:cNvPr id="16" name="Grafik 15">
            <a:extLst>
              <a:ext uri="{FF2B5EF4-FFF2-40B4-BE49-F238E27FC236}">
                <a16:creationId xmlns:a16="http://schemas.microsoft.com/office/drawing/2014/main" id="{4BA88ABE-1CAB-406E-9C3F-2BDEFFE0467E}"/>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30711" y="6486970"/>
            <a:ext cx="1085850" cy="217170"/>
          </a:xfrm>
          <a:prstGeom prst="rect">
            <a:avLst/>
          </a:prstGeom>
          <a:noFill/>
          <a:ln>
            <a:noFill/>
          </a:ln>
        </p:spPr>
      </p:pic>
      <p:cxnSp>
        <p:nvCxnSpPr>
          <p:cNvPr id="3" name="Gerader Verbinder 2">
            <a:extLst>
              <a:ext uri="{FF2B5EF4-FFF2-40B4-BE49-F238E27FC236}">
                <a16:creationId xmlns:a16="http://schemas.microsoft.com/office/drawing/2014/main" id="{239481B9-6178-432A-A31E-2A86090C035C}"/>
              </a:ext>
            </a:extLst>
          </p:cNvPr>
          <p:cNvCxnSpPr>
            <a:cxnSpLocks/>
          </p:cNvCxnSpPr>
          <p:nvPr userDrawn="1"/>
        </p:nvCxnSpPr>
        <p:spPr>
          <a:xfrm>
            <a:off x="349596" y="886060"/>
            <a:ext cx="981686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017CD41C-C5CB-4119-BC35-50D5FC031043}"/>
              </a:ext>
            </a:extLst>
          </p:cNvPr>
          <p:cNvSpPr/>
          <p:nvPr userDrawn="1"/>
        </p:nvSpPr>
        <p:spPr>
          <a:xfrm>
            <a:off x="8271164" y="6408180"/>
            <a:ext cx="278476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b="1" i="0" dirty="0">
                <a:effectLst/>
                <a:latin typeface="Calibri" panose="020F0502020204030204" pitchFamily="34" charset="0"/>
                <a:ea typeface="Calibri" panose="020F0502020204030204" pitchFamily="34" charset="0"/>
                <a:cs typeface="Times New Roman" panose="02020603050405020304" pitchFamily="18" charset="0"/>
              </a:rPr>
              <a:t>LIONS QUEST Österreich      </a:t>
            </a:r>
            <a:r>
              <a:rPr lang="de-AT" sz="800" dirty="0">
                <a:effectLst/>
                <a:latin typeface="Calibri" panose="020F0502020204030204" pitchFamily="34" charset="0"/>
                <a:ea typeface="Calibri" panose="020F0502020204030204" pitchFamily="34" charset="0"/>
                <a:cs typeface="Times New Roman" panose="02020603050405020304" pitchFamily="18" charset="0"/>
              </a:rPr>
              <a:t>M 0664 855 41 87</a:t>
            </a: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dirty="0">
                <a:effectLst/>
                <a:latin typeface="Calibri" panose="020F0502020204030204" pitchFamily="34" charset="0"/>
                <a:ea typeface="Calibri" panose="020F0502020204030204" pitchFamily="34" charset="0"/>
                <a:cs typeface="Times New Roman" panose="02020603050405020304" pitchFamily="18" charset="0"/>
              </a:rPr>
              <a:t>Dr. Ferdinand Hacker             </a:t>
            </a:r>
            <a:r>
              <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ferdinand.hacker@aon.at</a:t>
            </a:r>
            <a:endPar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www.Lions-Quest.at</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800" u="none" dirty="0">
              <a:solidFill>
                <a:srgbClr val="0563C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rc_mi" descr="Bildergebnis für logo lions quest international">
            <a:hlinkClick r:id="rId8"/>
            <a:extLst>
              <a:ext uri="{FF2B5EF4-FFF2-40B4-BE49-F238E27FC236}">
                <a16:creationId xmlns:a16="http://schemas.microsoft.com/office/drawing/2014/main" id="{73F50B25-D63A-4EB3-B0B8-07075AC05A9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77258" y="6177407"/>
            <a:ext cx="753745" cy="619125"/>
          </a:xfrm>
          <a:prstGeom prst="rect">
            <a:avLst/>
          </a:prstGeom>
          <a:noFill/>
          <a:ln>
            <a:noFill/>
          </a:ln>
        </p:spPr>
      </p:pic>
      <p:pic>
        <p:nvPicPr>
          <p:cNvPr id="11" name="Grafik 10">
            <a:extLst>
              <a:ext uri="{FF2B5EF4-FFF2-40B4-BE49-F238E27FC236}">
                <a16:creationId xmlns:a16="http://schemas.microsoft.com/office/drawing/2014/main" id="{11B922BA-8211-4E6D-9318-C7669A6CFBE2}"/>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36167" y="6470344"/>
            <a:ext cx="1317481" cy="283487"/>
          </a:xfrm>
          <a:prstGeom prst="rect">
            <a:avLst/>
          </a:prstGeom>
          <a:noFill/>
          <a:ln>
            <a:noFill/>
          </a:ln>
        </p:spPr>
      </p:pic>
    </p:spTree>
    <p:extLst>
      <p:ext uri="{BB962C8B-B14F-4D97-AF65-F5344CB8AC3E}">
        <p14:creationId xmlns:p14="http://schemas.microsoft.com/office/powerpoint/2010/main" val="354135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412746A-D3D0-44C3-80EE-7C8B74359CB7}"/>
              </a:ext>
            </a:extLst>
          </p:cNvPr>
          <p:cNvSpPr/>
          <p:nvPr userDrawn="1"/>
        </p:nvSpPr>
        <p:spPr>
          <a:xfrm>
            <a:off x="253043" y="6420554"/>
            <a:ext cx="1952779" cy="261610"/>
          </a:xfrm>
          <a:prstGeom prst="rect">
            <a:avLst/>
          </a:prstGeom>
        </p:spPr>
        <p:txBody>
          <a:bodyPr wrap="none">
            <a:spAutoFit/>
          </a:bodyPr>
          <a:lstStyle/>
          <a:p>
            <a:pPr>
              <a:spcAft>
                <a:spcPts val="0"/>
              </a:spcAft>
            </a:pPr>
            <a:r>
              <a:rPr lang="de-AT" sz="1100" b="1" dirty="0">
                <a:effectLst/>
                <a:latin typeface="Calibri" panose="020F0502020204030204" pitchFamily="34" charset="0"/>
                <a:ea typeface="Calibri" panose="020F0502020204030204" pitchFamily="34" charset="0"/>
                <a:cs typeface="Times New Roman" panose="02020603050405020304" pitchFamily="18" charset="0"/>
              </a:rPr>
              <a:t>Wir danken unseren Partnern:</a:t>
            </a:r>
          </a:p>
        </p:txBody>
      </p:sp>
      <p:pic>
        <p:nvPicPr>
          <p:cNvPr id="13" name="Grafik 12">
            <a:extLst>
              <a:ext uri="{FF2B5EF4-FFF2-40B4-BE49-F238E27FC236}">
                <a16:creationId xmlns:a16="http://schemas.microsoft.com/office/drawing/2014/main" id="{07DDAD82-B816-4446-9BE9-B7420966917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051" y="183463"/>
            <a:ext cx="1957070" cy="533400"/>
          </a:xfrm>
          <a:prstGeom prst="rect">
            <a:avLst/>
          </a:prstGeom>
          <a:noFill/>
          <a:ln>
            <a:noFill/>
          </a:ln>
        </p:spPr>
      </p:pic>
      <p:pic>
        <p:nvPicPr>
          <p:cNvPr id="14" name="Grafik 13">
            <a:extLst>
              <a:ext uri="{FF2B5EF4-FFF2-40B4-BE49-F238E27FC236}">
                <a16:creationId xmlns:a16="http://schemas.microsoft.com/office/drawing/2014/main" id="{A8FAFBF8-7BE8-47B3-B39D-9A522FD024F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17428" y="79951"/>
            <a:ext cx="733425" cy="679450"/>
          </a:xfrm>
          <a:prstGeom prst="rect">
            <a:avLst/>
          </a:prstGeom>
          <a:noFill/>
          <a:ln>
            <a:noFill/>
          </a:ln>
        </p:spPr>
      </p:pic>
      <p:pic>
        <p:nvPicPr>
          <p:cNvPr id="15" name="Grafik 14">
            <a:extLst>
              <a:ext uri="{FF2B5EF4-FFF2-40B4-BE49-F238E27FC236}">
                <a16:creationId xmlns:a16="http://schemas.microsoft.com/office/drawing/2014/main" id="{9884CB39-8312-461F-A7D8-D0B6328AF139}"/>
              </a:ext>
            </a:extLst>
          </p:cNvPr>
          <p:cNvPicPr/>
          <p:nvPr userDrawn="1"/>
        </p:nvPicPr>
        <p:blipFill rotWithShape="1">
          <a:blip r:embed="rId4">
            <a:extLst>
              <a:ext uri="{28A0092B-C50C-407E-A947-70E740481C1C}">
                <a14:useLocalDpi xmlns:a14="http://schemas.microsoft.com/office/drawing/2010/main" val="0"/>
              </a:ext>
            </a:extLst>
          </a:blip>
          <a:srcRect b="22625"/>
          <a:stretch/>
        </p:blipFill>
        <p:spPr>
          <a:xfrm>
            <a:off x="2696509" y="6486970"/>
            <a:ext cx="847725" cy="339725"/>
          </a:xfrm>
          <a:prstGeom prst="rect">
            <a:avLst/>
          </a:prstGeom>
        </p:spPr>
      </p:pic>
      <p:pic>
        <p:nvPicPr>
          <p:cNvPr id="16" name="Grafik 15">
            <a:extLst>
              <a:ext uri="{FF2B5EF4-FFF2-40B4-BE49-F238E27FC236}">
                <a16:creationId xmlns:a16="http://schemas.microsoft.com/office/drawing/2014/main" id="{4BA88ABE-1CAB-406E-9C3F-2BDEFFE0467E}"/>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30711" y="6486970"/>
            <a:ext cx="1085850" cy="217170"/>
          </a:xfrm>
          <a:prstGeom prst="rect">
            <a:avLst/>
          </a:prstGeom>
          <a:noFill/>
          <a:ln>
            <a:noFill/>
          </a:ln>
        </p:spPr>
      </p:pic>
      <p:cxnSp>
        <p:nvCxnSpPr>
          <p:cNvPr id="3" name="Gerader Verbinder 2">
            <a:extLst>
              <a:ext uri="{FF2B5EF4-FFF2-40B4-BE49-F238E27FC236}">
                <a16:creationId xmlns:a16="http://schemas.microsoft.com/office/drawing/2014/main" id="{239481B9-6178-432A-A31E-2A86090C035C}"/>
              </a:ext>
            </a:extLst>
          </p:cNvPr>
          <p:cNvCxnSpPr>
            <a:cxnSpLocks/>
          </p:cNvCxnSpPr>
          <p:nvPr userDrawn="1"/>
        </p:nvCxnSpPr>
        <p:spPr>
          <a:xfrm>
            <a:off x="349596" y="886060"/>
            <a:ext cx="981686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017CD41C-C5CB-4119-BC35-50D5FC031043}"/>
              </a:ext>
            </a:extLst>
          </p:cNvPr>
          <p:cNvSpPr/>
          <p:nvPr userDrawn="1"/>
        </p:nvSpPr>
        <p:spPr>
          <a:xfrm>
            <a:off x="8271164" y="6408180"/>
            <a:ext cx="278476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b="1" i="0" dirty="0">
                <a:effectLst/>
                <a:latin typeface="Calibri" panose="020F0502020204030204" pitchFamily="34" charset="0"/>
                <a:ea typeface="Calibri" panose="020F0502020204030204" pitchFamily="34" charset="0"/>
                <a:cs typeface="Times New Roman" panose="02020603050405020304" pitchFamily="18" charset="0"/>
              </a:rPr>
              <a:t>LIONS QUEST Österreich      </a:t>
            </a:r>
            <a:r>
              <a:rPr lang="de-AT" sz="800" dirty="0">
                <a:effectLst/>
                <a:latin typeface="Calibri" panose="020F0502020204030204" pitchFamily="34" charset="0"/>
                <a:ea typeface="Calibri" panose="020F0502020204030204" pitchFamily="34" charset="0"/>
                <a:cs typeface="Times New Roman" panose="02020603050405020304" pitchFamily="18" charset="0"/>
              </a:rPr>
              <a:t>M 0664 855 41 87</a:t>
            </a: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dirty="0">
                <a:effectLst/>
                <a:latin typeface="Calibri" panose="020F0502020204030204" pitchFamily="34" charset="0"/>
                <a:ea typeface="Calibri" panose="020F0502020204030204" pitchFamily="34" charset="0"/>
                <a:cs typeface="Times New Roman" panose="02020603050405020304" pitchFamily="18" charset="0"/>
              </a:rPr>
              <a:t>Dr. Ferdinand Hacker             </a:t>
            </a:r>
            <a:r>
              <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ferdinand.hacker@aon.at</a:t>
            </a:r>
            <a:endParaRPr lang="de-AT"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3685705" algn="l"/>
              </a:tabLst>
              <a:defRPr/>
            </a:pP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www.Lions-Quest.at</a:t>
            </a:r>
            <a:r>
              <a:rPr lang="de-AT" sz="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800" u="none" dirty="0">
              <a:solidFill>
                <a:srgbClr val="0563C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rc_mi" descr="Bildergebnis für logo lions quest international">
            <a:hlinkClick r:id="rId8"/>
            <a:extLst>
              <a:ext uri="{FF2B5EF4-FFF2-40B4-BE49-F238E27FC236}">
                <a16:creationId xmlns:a16="http://schemas.microsoft.com/office/drawing/2014/main" id="{73F50B25-D63A-4EB3-B0B8-07075AC05A9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77258" y="6177407"/>
            <a:ext cx="753745" cy="619125"/>
          </a:xfrm>
          <a:prstGeom prst="rect">
            <a:avLst/>
          </a:prstGeom>
          <a:noFill/>
          <a:ln>
            <a:noFill/>
          </a:ln>
        </p:spPr>
      </p:pic>
      <p:pic>
        <p:nvPicPr>
          <p:cNvPr id="11" name="Grafik 10">
            <a:extLst>
              <a:ext uri="{FF2B5EF4-FFF2-40B4-BE49-F238E27FC236}">
                <a16:creationId xmlns:a16="http://schemas.microsoft.com/office/drawing/2014/main" id="{11B922BA-8211-4E6D-9318-C7669A6CFBE2}"/>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36167" y="6470344"/>
            <a:ext cx="1317481" cy="283487"/>
          </a:xfrm>
          <a:prstGeom prst="rect">
            <a:avLst/>
          </a:prstGeom>
          <a:noFill/>
          <a:ln>
            <a:noFill/>
          </a:ln>
        </p:spPr>
      </p:pic>
    </p:spTree>
    <p:extLst>
      <p:ext uri="{BB962C8B-B14F-4D97-AF65-F5344CB8AC3E}">
        <p14:creationId xmlns:p14="http://schemas.microsoft.com/office/powerpoint/2010/main" val="190880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lvl1pPr>
              <a:defRPr/>
            </a:lvl1pPr>
          </a:lstStyle>
          <a:p>
            <a:pPr>
              <a:defRPr/>
            </a:pPr>
            <a:fld id="{F3E30D72-ED75-4D2D-BEB0-D8FAEC00CB4C}" type="slidenum">
              <a:rPr lang="de-DE"/>
              <a:pPr>
                <a:defRPr/>
              </a:pPr>
              <a:t>‹Nr.›</a:t>
            </a:fld>
            <a:endParaRPr lang="de-DE" dirty="0"/>
          </a:p>
        </p:txBody>
      </p:sp>
    </p:spTree>
    <p:extLst>
      <p:ext uri="{BB962C8B-B14F-4D97-AF65-F5344CB8AC3E}">
        <p14:creationId xmlns:p14="http://schemas.microsoft.com/office/powerpoint/2010/main" val="2888578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426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0" r:id="rId3"/>
    <p:sldLayoutId id="2147483734" r:id="rId4"/>
    <p:sldLayoutId id="2147483735" r:id="rId5"/>
    <p:sldLayoutId id="2147483736"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Y79GBRkn8v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Y79GBRkn8v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ferdinand.hacker@aon.a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5D28B3D-1F4B-4B66-8DD3-78D6AD11FC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82446" y="381650"/>
            <a:ext cx="1189974" cy="1069645"/>
          </a:xfrm>
          <a:prstGeom prst="rect">
            <a:avLst/>
          </a:prstGeom>
          <a:noFill/>
          <a:ln>
            <a:noFill/>
          </a:ln>
        </p:spPr>
      </p:pic>
      <p:sp>
        <p:nvSpPr>
          <p:cNvPr id="6" name="Textfeld 5">
            <a:extLst>
              <a:ext uri="{FF2B5EF4-FFF2-40B4-BE49-F238E27FC236}">
                <a16:creationId xmlns:a16="http://schemas.microsoft.com/office/drawing/2014/main" id="{AC6D96F4-0E6E-40A1-ACB8-4AE403551530}"/>
              </a:ext>
            </a:extLst>
          </p:cNvPr>
          <p:cNvSpPr txBox="1"/>
          <p:nvPr/>
        </p:nvSpPr>
        <p:spPr>
          <a:xfrm>
            <a:off x="18561" y="6040074"/>
            <a:ext cx="10620375" cy="646331"/>
          </a:xfrm>
          <a:prstGeom prst="rect">
            <a:avLst/>
          </a:prstGeom>
          <a:noFill/>
        </p:spPr>
        <p:txBody>
          <a:bodyPr wrap="square" rtlCol="0">
            <a:spAutoFit/>
          </a:bodyPr>
          <a:lstStyle/>
          <a:p>
            <a:pPr algn="ctr"/>
            <a:r>
              <a:rPr lang="de-AT" dirty="0"/>
              <a:t>Ferdinand Hacker</a:t>
            </a:r>
          </a:p>
          <a:p>
            <a:pPr algn="ctr"/>
            <a:r>
              <a:rPr lang="de-AT" b="1" dirty="0"/>
              <a:t>Lions Quest Oktober 2025</a:t>
            </a:r>
          </a:p>
        </p:txBody>
      </p:sp>
      <p:sp>
        <p:nvSpPr>
          <p:cNvPr id="8" name="Textfeld 7">
            <a:extLst>
              <a:ext uri="{FF2B5EF4-FFF2-40B4-BE49-F238E27FC236}">
                <a16:creationId xmlns:a16="http://schemas.microsoft.com/office/drawing/2014/main" id="{D4C44E67-AFD7-485E-7233-06E688A97301}"/>
              </a:ext>
            </a:extLst>
          </p:cNvPr>
          <p:cNvSpPr txBox="1"/>
          <p:nvPr/>
        </p:nvSpPr>
        <p:spPr>
          <a:xfrm>
            <a:off x="0" y="2592373"/>
            <a:ext cx="10620375" cy="1754326"/>
          </a:xfrm>
          <a:prstGeom prst="rect">
            <a:avLst/>
          </a:prstGeom>
          <a:noFill/>
        </p:spPr>
        <p:txBody>
          <a:bodyPr wrap="square" rtlCol="0">
            <a:spAutoFit/>
          </a:bodyPr>
          <a:lstStyle/>
          <a:p>
            <a:pPr algn="ctr"/>
            <a:r>
              <a:rPr lang="de-DE" sz="5400" b="1" dirty="0">
                <a:solidFill>
                  <a:schemeClr val="accent1">
                    <a:lumMod val="75000"/>
                  </a:schemeClr>
                </a:solidFill>
                <a:latin typeface="Aptos Black" panose="020F0502020204030204" pitchFamily="34" charset="0"/>
              </a:rPr>
              <a:t>L I O N S    Q U E S T</a:t>
            </a:r>
            <a:r>
              <a:rPr lang="de-DE" sz="5400" b="1" dirty="0">
                <a:latin typeface="Aptos Black" panose="020F0502020204030204" pitchFamily="34" charset="0"/>
              </a:rPr>
              <a:t>   </a:t>
            </a:r>
          </a:p>
          <a:p>
            <a:pPr algn="ctr"/>
            <a:r>
              <a:rPr lang="de-DE" sz="5400" dirty="0"/>
              <a:t>in   ÖSTERREICH</a:t>
            </a:r>
          </a:p>
        </p:txBody>
      </p:sp>
      <p:pic>
        <p:nvPicPr>
          <p:cNvPr id="9" name="Grafik 8">
            <a:extLst>
              <a:ext uri="{FF2B5EF4-FFF2-40B4-BE49-F238E27FC236}">
                <a16:creationId xmlns:a16="http://schemas.microsoft.com/office/drawing/2014/main" id="{D7D599B5-9735-21DF-314F-31AA5490F2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4111" y="484528"/>
            <a:ext cx="2842977" cy="816370"/>
          </a:xfrm>
          <a:prstGeom prst="rect">
            <a:avLst/>
          </a:prstGeom>
          <a:noFill/>
          <a:ln>
            <a:noFill/>
          </a:ln>
        </p:spPr>
      </p:pic>
    </p:spTree>
    <p:extLst>
      <p:ext uri="{BB962C8B-B14F-4D97-AF65-F5344CB8AC3E}">
        <p14:creationId xmlns:p14="http://schemas.microsoft.com/office/powerpoint/2010/main" val="12703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78F30-AE9C-4E08-8C23-CE3FA9F0D6A2}"/>
              </a:ext>
            </a:extLst>
          </p:cNvPr>
          <p:cNvSpPr txBox="1">
            <a:spLocks/>
          </p:cNvSpPr>
          <p:nvPr/>
        </p:nvSpPr>
        <p:spPr>
          <a:xfrm>
            <a:off x="716856" y="1565106"/>
            <a:ext cx="8229600"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 Zertifizierungsprozess</a:t>
            </a:r>
            <a:r>
              <a:rPr lang="de-AT" sz="2400" dirty="0">
                <a:solidFill>
                  <a:schemeClr val="accent1">
                    <a:lumMod val="75000"/>
                  </a:schemeClr>
                </a:solidFill>
                <a:latin typeface="Arial Black" panose="020B0A04020102020204" pitchFamily="34" charset="0"/>
              </a:rPr>
              <a:t>:</a:t>
            </a:r>
          </a:p>
        </p:txBody>
      </p:sp>
      <p:sp>
        <p:nvSpPr>
          <p:cNvPr id="3" name="Inhaltsplatzhalter 2">
            <a:extLst>
              <a:ext uri="{FF2B5EF4-FFF2-40B4-BE49-F238E27FC236}">
                <a16:creationId xmlns:a16="http://schemas.microsoft.com/office/drawing/2014/main" id="{F23FFFAF-CF54-42D2-8C0C-061DEAFC8FA0}"/>
              </a:ext>
            </a:extLst>
          </p:cNvPr>
          <p:cNvSpPr txBox="1">
            <a:spLocks/>
          </p:cNvSpPr>
          <p:nvPr/>
        </p:nvSpPr>
        <p:spPr>
          <a:xfrm>
            <a:off x="654423" y="2303148"/>
            <a:ext cx="9889723" cy="32936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m"/>
              <a:tabLst>
                <a:tab pos="534988" algn="l"/>
              </a:tabLst>
            </a:pPr>
            <a:r>
              <a:rPr lang="de-AT" sz="2000" dirty="0"/>
              <a:t> 	Seit 2018 betreuen wir rd. 70 Schulen, die Interesse haben an der LQ Zertifizierung</a:t>
            </a:r>
          </a:p>
          <a:p>
            <a:pPr marL="0" indent="0">
              <a:lnSpc>
                <a:spcPct val="100000"/>
              </a:lnSpc>
              <a:spcBef>
                <a:spcPts val="0"/>
              </a:spcBef>
              <a:buNone/>
              <a:tabLst>
                <a:tab pos="534988" algn="l"/>
              </a:tabLst>
            </a:pPr>
            <a:endParaRPr lang="de-AT" sz="2000" dirty="0"/>
          </a:p>
          <a:p>
            <a:pPr marL="0" indent="0">
              <a:lnSpc>
                <a:spcPct val="100000"/>
              </a:lnSpc>
              <a:spcBef>
                <a:spcPts val="0"/>
              </a:spcBef>
              <a:buFont typeface="Arial" panose="020B0604020202020204" pitchFamily="34" charset="0"/>
              <a:buNone/>
              <a:tabLst>
                <a:tab pos="534988" algn="l"/>
              </a:tabLst>
            </a:pPr>
            <a:r>
              <a:rPr lang="de-AT" sz="2000" dirty="0">
                <a:latin typeface="Wingdings" panose="05000000000000000000" pitchFamily="2" charset="2"/>
              </a:rPr>
              <a:t>m </a:t>
            </a:r>
            <a:r>
              <a:rPr lang="de-AT" sz="2000" dirty="0"/>
              <a:t>Derzeit haben wir 5-7 Schulen im Zertifizierungsprozess </a:t>
            </a:r>
            <a:endParaRPr lang="de-AT" sz="2000" i="1" dirty="0"/>
          </a:p>
          <a:p>
            <a:pPr marL="0" indent="0">
              <a:lnSpc>
                <a:spcPct val="100000"/>
              </a:lnSpc>
              <a:spcBef>
                <a:spcPts val="0"/>
              </a:spcBef>
              <a:buFont typeface="Arial" panose="020B0604020202020204" pitchFamily="34" charset="0"/>
              <a:buNone/>
              <a:tabLst>
                <a:tab pos="534988" algn="l"/>
              </a:tabLst>
            </a:pPr>
            <a:endParaRPr lang="de-AT" sz="2000" i="1" dirty="0"/>
          </a:p>
          <a:p>
            <a:pPr>
              <a:lnSpc>
                <a:spcPct val="100000"/>
              </a:lnSpc>
              <a:spcBef>
                <a:spcPts val="0"/>
              </a:spcBef>
              <a:buFont typeface="Wingdings" panose="05000000000000000000" pitchFamily="2" charset="2"/>
              <a:buChar char="m"/>
              <a:tabLst>
                <a:tab pos="534988" algn="l"/>
              </a:tabLst>
            </a:pPr>
            <a:r>
              <a:rPr lang="de-AT" sz="2000" b="1" dirty="0"/>
              <a:t>     3 </a:t>
            </a:r>
            <a:r>
              <a:rPr lang="de-AT" sz="2000" dirty="0"/>
              <a:t>Schulen haben wir im letzten </a:t>
            </a:r>
            <a:r>
              <a:rPr lang="de-AT" sz="2000" dirty="0" err="1"/>
              <a:t>Lionsjahr</a:t>
            </a:r>
            <a:r>
              <a:rPr lang="de-AT" sz="2000" dirty="0"/>
              <a:t> zertifiziert, insgesamt</a:t>
            </a:r>
          </a:p>
          <a:p>
            <a:pPr marL="0" indent="0">
              <a:lnSpc>
                <a:spcPct val="100000"/>
              </a:lnSpc>
              <a:spcBef>
                <a:spcPts val="0"/>
              </a:spcBef>
              <a:buNone/>
              <a:tabLst>
                <a:tab pos="534988" algn="l"/>
              </a:tabLst>
            </a:pPr>
            <a:r>
              <a:rPr lang="de-AT" sz="2000" dirty="0"/>
              <a:t>	haben wir nunmehr </a:t>
            </a:r>
            <a:r>
              <a:rPr lang="de-AT" sz="2000" b="1" dirty="0"/>
              <a:t>12 Lions Quest Schulen</a:t>
            </a:r>
          </a:p>
          <a:p>
            <a:pPr marL="0" indent="0">
              <a:lnSpc>
                <a:spcPct val="100000"/>
              </a:lnSpc>
              <a:spcBef>
                <a:spcPts val="0"/>
              </a:spcBef>
              <a:buNone/>
              <a:tabLst>
                <a:tab pos="534988" algn="l"/>
              </a:tabLst>
            </a:pPr>
            <a:endParaRPr lang="de-AT" sz="2000" dirty="0"/>
          </a:p>
          <a:p>
            <a:pPr>
              <a:lnSpc>
                <a:spcPct val="100000"/>
              </a:lnSpc>
              <a:spcBef>
                <a:spcPts val="0"/>
              </a:spcBef>
              <a:buFont typeface="Wingdings" panose="05000000000000000000" pitchFamily="2" charset="2"/>
              <a:buChar char="m"/>
              <a:tabLst>
                <a:tab pos="534988" algn="l"/>
              </a:tabLst>
            </a:pPr>
            <a:r>
              <a:rPr lang="de-AT" sz="2000" dirty="0"/>
              <a:t>     </a:t>
            </a:r>
            <a:r>
              <a:rPr lang="de-AT" sz="2000" b="1" dirty="0"/>
              <a:t>Win-win-Situation</a:t>
            </a:r>
          </a:p>
          <a:p>
            <a:pPr marL="0" indent="0">
              <a:lnSpc>
                <a:spcPct val="100000"/>
              </a:lnSpc>
              <a:spcBef>
                <a:spcPts val="0"/>
              </a:spcBef>
              <a:buNone/>
              <a:tabLst>
                <a:tab pos="534988" algn="l"/>
              </a:tabLst>
            </a:pPr>
            <a:r>
              <a:rPr lang="de-AT" sz="2000" dirty="0">
                <a:sym typeface="Wingdings" panose="05000000000000000000" pitchFamily="2" charset="2"/>
              </a:rPr>
              <a:t>	</a:t>
            </a:r>
            <a:r>
              <a:rPr lang="de-AT" sz="2000" dirty="0"/>
              <a:t>	Image der Schule steigt (Kulturwandel Lehrer/Lehrer, Lehrer/Eltern, Lehrer/Schüler)</a:t>
            </a:r>
          </a:p>
          <a:p>
            <a:pPr marL="0" indent="0">
              <a:lnSpc>
                <a:spcPct val="100000"/>
              </a:lnSpc>
              <a:spcBef>
                <a:spcPts val="0"/>
              </a:spcBef>
              <a:buNone/>
              <a:tabLst>
                <a:tab pos="534988" algn="l"/>
              </a:tabLst>
            </a:pPr>
            <a:r>
              <a:rPr lang="de-AT" sz="2000" dirty="0"/>
              <a:t>	</a:t>
            </a:r>
            <a:r>
              <a:rPr lang="de-AT" sz="2000" dirty="0">
                <a:sym typeface="Wingdings" panose="05000000000000000000" pitchFamily="2" charset="2"/>
              </a:rPr>
              <a:t></a:t>
            </a:r>
            <a:r>
              <a:rPr lang="de-AT" sz="2000" dirty="0"/>
              <a:t>	Burn out Quote bei LehrerInnen sinkt</a:t>
            </a:r>
          </a:p>
          <a:p>
            <a:pPr marL="0" indent="0">
              <a:lnSpc>
                <a:spcPct val="100000"/>
              </a:lnSpc>
              <a:spcBef>
                <a:spcPts val="0"/>
              </a:spcBef>
              <a:buNone/>
              <a:tabLst>
                <a:tab pos="534988" algn="l"/>
              </a:tabLst>
            </a:pPr>
            <a:r>
              <a:rPr lang="de-AT" sz="2000" dirty="0"/>
              <a:t>	</a:t>
            </a:r>
            <a:r>
              <a:rPr lang="de-AT" sz="2000" dirty="0">
                <a:sym typeface="Wingdings" panose="05000000000000000000" pitchFamily="2" charset="2"/>
              </a:rPr>
              <a:t></a:t>
            </a:r>
            <a:r>
              <a:rPr lang="de-AT" sz="2000" dirty="0"/>
              <a:t>	Jugendliche werden von der Wirtschaft bevorzugt aufgenommen</a:t>
            </a:r>
          </a:p>
          <a:p>
            <a:pPr marL="0" indent="0">
              <a:lnSpc>
                <a:spcPct val="100000"/>
              </a:lnSpc>
              <a:spcBef>
                <a:spcPts val="0"/>
              </a:spcBef>
              <a:buNone/>
              <a:tabLst>
                <a:tab pos="534988" algn="l"/>
              </a:tabLst>
            </a:pPr>
            <a:endParaRPr lang="de-AT" sz="2000" b="1" dirty="0"/>
          </a:p>
          <a:p>
            <a:pPr marL="0" indent="0">
              <a:lnSpc>
                <a:spcPct val="100000"/>
              </a:lnSpc>
              <a:buFont typeface="Arial" panose="020B0604020202020204" pitchFamily="34" charset="0"/>
              <a:buNone/>
              <a:tabLst>
                <a:tab pos="534988" algn="l"/>
              </a:tabLst>
            </a:pPr>
            <a:endParaRPr lang="de-AT" sz="2000" b="1" dirty="0"/>
          </a:p>
        </p:txBody>
      </p:sp>
    </p:spTree>
    <p:extLst>
      <p:ext uri="{BB962C8B-B14F-4D97-AF65-F5344CB8AC3E}">
        <p14:creationId xmlns:p14="http://schemas.microsoft.com/office/powerpoint/2010/main" val="9211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B93B844-7AC7-547C-31EB-46111D0CB7CB}"/>
              </a:ext>
            </a:extLst>
          </p:cNvPr>
          <p:cNvSpPr txBox="1"/>
          <p:nvPr/>
        </p:nvSpPr>
        <p:spPr>
          <a:xfrm>
            <a:off x="645551" y="1065229"/>
            <a:ext cx="10334256" cy="5640006"/>
          </a:xfrm>
          <a:prstGeom prst="rect">
            <a:avLst/>
          </a:prstGeom>
          <a:noFill/>
        </p:spPr>
        <p:txBody>
          <a:bodyPr wrap="square" rtlCol="0">
            <a:spAutoFit/>
          </a:bodyPr>
          <a:lstStyle/>
          <a:p>
            <a:r>
              <a:rPr lang="de-DE" sz="2800" b="1" dirty="0">
                <a:solidFill>
                  <a:schemeClr val="accent1">
                    <a:lumMod val="75000"/>
                  </a:schemeClr>
                </a:solidFill>
              </a:rPr>
              <a:t>LIONS QUEST QUALITY AWARD:     </a:t>
            </a:r>
            <a:r>
              <a:rPr lang="de-DE" sz="2800" b="1" i="1" dirty="0">
                <a:solidFill>
                  <a:schemeClr val="accent1">
                    <a:lumMod val="75000"/>
                  </a:schemeClr>
                </a:solidFill>
              </a:rPr>
              <a:t>Zertifizierungsprozess</a:t>
            </a:r>
          </a:p>
          <a:p>
            <a:endParaRPr lang="de-DE" sz="1300" b="1" i="1" dirty="0"/>
          </a:p>
          <a:p>
            <a:pPr>
              <a:lnSpc>
                <a:spcPct val="150000"/>
              </a:lnSpc>
              <a:tabLst>
                <a:tab pos="536575" algn="l"/>
              </a:tabLst>
            </a:pPr>
            <a:r>
              <a:rPr lang="de-DE" sz="2100" b="1" dirty="0">
                <a:latin typeface="Wingdings" panose="05000000000000000000" pitchFamily="2" charset="2"/>
              </a:rPr>
              <a:t>m</a:t>
            </a:r>
            <a:r>
              <a:rPr lang="de-DE" sz="2100" b="1" dirty="0"/>
              <a:t> 	Entscheidung innerhalb der Schule für den Weg zum LQ Quality Award </a:t>
            </a:r>
          </a:p>
          <a:p>
            <a:pPr>
              <a:lnSpc>
                <a:spcPct val="150000"/>
              </a:lnSpc>
              <a:tabLst>
                <a:tab pos="536575" algn="l"/>
              </a:tabLst>
            </a:pPr>
            <a:r>
              <a:rPr lang="de-DE" sz="2100" b="1" dirty="0">
                <a:latin typeface="Wingdings" panose="05000000000000000000" pitchFamily="2" charset="2"/>
              </a:rPr>
              <a:t>m </a:t>
            </a:r>
            <a:r>
              <a:rPr lang="de-DE" sz="2100" b="1" dirty="0"/>
              <a:t>Formeller Antrag für den Lions Quest Quality Award (Check Liste)</a:t>
            </a:r>
          </a:p>
          <a:p>
            <a:pPr marL="342900" indent="-342900">
              <a:lnSpc>
                <a:spcPct val="150000"/>
              </a:lnSpc>
              <a:buFont typeface="Wingdings" panose="05000000000000000000" pitchFamily="2" charset="2"/>
              <a:buChar char="m"/>
              <a:tabLst>
                <a:tab pos="536575" algn="l"/>
              </a:tabLst>
            </a:pPr>
            <a:r>
              <a:rPr lang="de-DE" sz="2100" b="1" dirty="0"/>
              <a:t>   Organisatorische Voraussetzung – Lions Quest Koordinator, </a:t>
            </a:r>
          </a:p>
          <a:p>
            <a:pPr marL="342900" indent="-342900">
              <a:lnSpc>
                <a:spcPct val="150000"/>
              </a:lnSpc>
              <a:buFont typeface="Wingdings" panose="05000000000000000000" pitchFamily="2" charset="2"/>
              <a:buChar char="m"/>
              <a:tabLst>
                <a:tab pos="536575" algn="l"/>
              </a:tabLst>
            </a:pPr>
            <a:r>
              <a:rPr lang="de-DE" sz="2100" b="1" dirty="0"/>
              <a:t>   Lehrer Team hat ein LQ Seminar (Basis/Aufbau) besucht – zumindest 50% </a:t>
            </a:r>
          </a:p>
          <a:p>
            <a:pPr>
              <a:lnSpc>
                <a:spcPct val="150000"/>
              </a:lnSpc>
              <a:tabLst>
                <a:tab pos="536575" algn="l"/>
              </a:tabLst>
            </a:pPr>
            <a:r>
              <a:rPr lang="de-DE" sz="2100" b="1" dirty="0">
                <a:latin typeface="Wingdings" panose="05000000000000000000" pitchFamily="2" charset="2"/>
              </a:rPr>
              <a:t>m</a:t>
            </a:r>
            <a:r>
              <a:rPr lang="de-DE" sz="2100" b="1" dirty="0"/>
              <a:t>  	Lions Quest ist im Schulentwicklungsprogramm (Curriculum 4 Jahre) integriert  </a:t>
            </a:r>
          </a:p>
          <a:p>
            <a:pPr marL="342900" indent="-342900">
              <a:lnSpc>
                <a:spcPct val="150000"/>
              </a:lnSpc>
              <a:buFont typeface="Wingdings" panose="05000000000000000000" pitchFamily="2" charset="2"/>
              <a:buChar char="m"/>
              <a:tabLst>
                <a:tab pos="536575" algn="l"/>
              </a:tabLst>
            </a:pPr>
            <a:r>
              <a:rPr lang="de-DE" sz="2100" b="1" dirty="0"/>
              <a:t>   Abstimmung des Entwicklungsprogrammes mit dem Qualitätsmanager</a:t>
            </a:r>
          </a:p>
          <a:p>
            <a:pPr marL="342900" indent="-342900">
              <a:lnSpc>
                <a:spcPct val="150000"/>
              </a:lnSpc>
              <a:buFont typeface="Wingdings" panose="05000000000000000000" pitchFamily="2" charset="2"/>
              <a:buChar char="m"/>
              <a:tabLst>
                <a:tab pos="536575" algn="l"/>
              </a:tabLst>
            </a:pPr>
            <a:r>
              <a:rPr lang="de-DE" sz="2100" b="1" dirty="0"/>
              <a:t>   Zertifizierungsprozess: Evaluierungssystem, Kenntnis der Prozesstreiber</a:t>
            </a:r>
          </a:p>
          <a:p>
            <a:pPr>
              <a:lnSpc>
                <a:spcPct val="150000"/>
              </a:lnSpc>
              <a:tabLst>
                <a:tab pos="536575" algn="l"/>
              </a:tabLst>
            </a:pPr>
            <a:r>
              <a:rPr lang="de-DE" sz="2100" b="1" dirty="0">
                <a:latin typeface="Wingdings" panose="05000000000000000000" pitchFamily="2" charset="2"/>
              </a:rPr>
              <a:t>m </a:t>
            </a:r>
            <a:r>
              <a:rPr lang="de-DE" sz="2100" b="1" dirty="0"/>
              <a:t>Devise: „Wo Lions Quest drauf steht, </a:t>
            </a:r>
            <a:r>
              <a:rPr lang="de-DE" sz="2100" b="1" dirty="0" err="1"/>
              <a:t>muß</a:t>
            </a:r>
            <a:r>
              <a:rPr lang="de-DE" sz="2100" b="1" dirty="0"/>
              <a:t> Lions Quest drinnen sein“</a:t>
            </a:r>
          </a:p>
          <a:p>
            <a:pPr>
              <a:lnSpc>
                <a:spcPct val="150000"/>
              </a:lnSpc>
              <a:tabLst>
                <a:tab pos="536575" algn="l"/>
              </a:tabLst>
            </a:pPr>
            <a:r>
              <a:rPr lang="de-DE" sz="2100" b="1" dirty="0">
                <a:latin typeface="Wingdings" panose="05000000000000000000" pitchFamily="2" charset="2"/>
              </a:rPr>
              <a:t>m</a:t>
            </a:r>
            <a:r>
              <a:rPr lang="de-DE" sz="2100" b="1" dirty="0"/>
              <a:t> 	</a:t>
            </a:r>
            <a:r>
              <a:rPr lang="de-DE" sz="2100" b="1" dirty="0" err="1"/>
              <a:t>Reauditing</a:t>
            </a:r>
            <a:r>
              <a:rPr lang="de-DE" sz="2100" b="1" dirty="0"/>
              <a:t> innerhalb von zumindest 5 Jahren</a:t>
            </a:r>
          </a:p>
          <a:p>
            <a:pPr>
              <a:buFontTx/>
              <a:buChar char="-"/>
              <a:tabLst>
                <a:tab pos="536575" algn="l"/>
              </a:tabLst>
            </a:pPr>
            <a:endParaRPr lang="de-DE" b="1" dirty="0"/>
          </a:p>
          <a:p>
            <a:pPr marL="285750" indent="-285750">
              <a:buFontTx/>
              <a:buChar char="-"/>
            </a:pPr>
            <a:endParaRPr lang="de-AT" dirty="0"/>
          </a:p>
        </p:txBody>
      </p:sp>
    </p:spTree>
    <p:extLst>
      <p:ext uri="{BB962C8B-B14F-4D97-AF65-F5344CB8AC3E}">
        <p14:creationId xmlns:p14="http://schemas.microsoft.com/office/powerpoint/2010/main" val="360268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A284F17-2FBF-57E8-99C9-1536792F906C}"/>
              </a:ext>
            </a:extLst>
          </p:cNvPr>
          <p:cNvSpPr txBox="1"/>
          <p:nvPr/>
        </p:nvSpPr>
        <p:spPr>
          <a:xfrm>
            <a:off x="528958" y="1274564"/>
            <a:ext cx="10091417" cy="4308872"/>
          </a:xfrm>
          <a:prstGeom prst="rect">
            <a:avLst/>
          </a:prstGeom>
          <a:noFill/>
        </p:spPr>
        <p:txBody>
          <a:bodyPr wrap="none" rtlCol="0">
            <a:spAutoFit/>
          </a:bodyPr>
          <a:lstStyle/>
          <a:p>
            <a:r>
              <a:rPr lang="de-AT" dirty="0">
                <a:solidFill>
                  <a:schemeClr val="accent1">
                    <a:lumMod val="75000"/>
                  </a:schemeClr>
                </a:solidFill>
                <a:latin typeface="Arial Black" panose="020B0A04020102020204" pitchFamily="34" charset="0"/>
              </a:rPr>
              <a:t>WARUM IST DER WEG ZUR / DIE  LIONS QUEST ZERTIFIZIERUNG </a:t>
            </a:r>
          </a:p>
          <a:p>
            <a:r>
              <a:rPr lang="de-AT" dirty="0">
                <a:solidFill>
                  <a:schemeClr val="accent1">
                    <a:lumMod val="75000"/>
                  </a:schemeClr>
                </a:solidFill>
                <a:latin typeface="Arial Black" panose="020B0A04020102020204" pitchFamily="34" charset="0"/>
              </a:rPr>
              <a:t>für die Lions Quest Schulen so wichtig!!</a:t>
            </a:r>
          </a:p>
          <a:p>
            <a:endParaRPr lang="de-AT" dirty="0"/>
          </a:p>
          <a:p>
            <a:r>
              <a:rPr lang="de-AT" sz="2000" dirty="0">
                <a:latin typeface="Wingdings" panose="05000000000000000000" pitchFamily="2" charset="2"/>
              </a:rPr>
              <a:t>m</a:t>
            </a:r>
            <a:r>
              <a:rPr lang="de-AT" sz="2000" dirty="0"/>
              <a:t>	Beitrag zur Persönlichkeitsentwicklung unserer Jugend wird nachhaltig abgesichert</a:t>
            </a:r>
          </a:p>
          <a:p>
            <a:endParaRPr lang="de-AT" sz="1000" dirty="0"/>
          </a:p>
          <a:p>
            <a:r>
              <a:rPr lang="de-AT" sz="2000" dirty="0">
                <a:latin typeface="Wingdings" panose="05000000000000000000" pitchFamily="2" charset="2"/>
              </a:rPr>
              <a:t>m</a:t>
            </a:r>
            <a:r>
              <a:rPr lang="de-AT" sz="2000" dirty="0"/>
              <a:t>	Beitrag zum Schulentwicklungsprogramm – </a:t>
            </a:r>
            <a:r>
              <a:rPr lang="de-AT" sz="2000" b="1" dirty="0"/>
              <a:t>Zusatznutzen</a:t>
            </a:r>
            <a:r>
              <a:rPr lang="de-AT" sz="2000" dirty="0"/>
              <a:t> – Lions Quest bewirkt </a:t>
            </a:r>
          </a:p>
          <a:p>
            <a:r>
              <a:rPr lang="de-AT" sz="2000" dirty="0"/>
              <a:t>	einen </a:t>
            </a:r>
            <a:r>
              <a:rPr lang="de-AT" sz="2000" dirty="0" err="1"/>
              <a:t>Kulturwandell</a:t>
            </a:r>
            <a:r>
              <a:rPr lang="de-AT" sz="2000" dirty="0"/>
              <a:t> in den Schulen </a:t>
            </a:r>
          </a:p>
          <a:p>
            <a:r>
              <a:rPr lang="de-AT" sz="2000" dirty="0"/>
              <a:t>	</a:t>
            </a:r>
            <a:r>
              <a:rPr lang="de-AT" sz="2000" dirty="0">
                <a:sym typeface="Wingdings" panose="05000000000000000000" pitchFamily="2" charset="2"/>
              </a:rPr>
              <a:t>	fördert die Teamarbeit</a:t>
            </a:r>
          </a:p>
          <a:p>
            <a:r>
              <a:rPr lang="de-AT" sz="2000" dirty="0">
                <a:sym typeface="Wingdings" panose="05000000000000000000" pitchFamily="2" charset="2"/>
              </a:rPr>
              <a:t>		erhöht die Wertschätzung im Umgang miteinander</a:t>
            </a:r>
          </a:p>
          <a:p>
            <a:r>
              <a:rPr lang="de-AT" sz="2000" dirty="0">
                <a:sym typeface="Wingdings" panose="05000000000000000000" pitchFamily="2" charset="2"/>
              </a:rPr>
              <a:t>		verbessert der Atmosphäre und das Arbeitsklima generell</a:t>
            </a:r>
          </a:p>
          <a:p>
            <a:endParaRPr lang="de-AT" sz="1000" dirty="0">
              <a:sym typeface="Wingdings" panose="05000000000000000000" pitchFamily="2" charset="2"/>
            </a:endParaRPr>
          </a:p>
          <a:p>
            <a:r>
              <a:rPr lang="de-AT" sz="2000" dirty="0">
                <a:latin typeface="Wingdings" panose="05000000000000000000" pitchFamily="2" charset="2"/>
                <a:sym typeface="Wingdings" panose="05000000000000000000" pitchFamily="2" charset="2"/>
              </a:rPr>
              <a:t>m</a:t>
            </a:r>
            <a:r>
              <a:rPr lang="de-AT" sz="2000" dirty="0">
                <a:sym typeface="Wingdings" panose="05000000000000000000" pitchFamily="2" charset="2"/>
              </a:rPr>
              <a:t>	Verbessert das Image der Schule – ihre Attraktivität</a:t>
            </a:r>
          </a:p>
          <a:p>
            <a:endParaRPr lang="de-AT" sz="1000" dirty="0">
              <a:sym typeface="Wingdings" panose="05000000000000000000" pitchFamily="2" charset="2"/>
            </a:endParaRPr>
          </a:p>
          <a:p>
            <a:r>
              <a:rPr lang="de-AT" sz="2000" dirty="0">
                <a:latin typeface="Wingdings" panose="05000000000000000000" pitchFamily="2" charset="2"/>
                <a:sym typeface="Wingdings" panose="05000000000000000000" pitchFamily="2" charset="2"/>
              </a:rPr>
              <a:t>m</a:t>
            </a:r>
            <a:r>
              <a:rPr lang="de-AT" sz="2000" dirty="0">
                <a:sym typeface="Wingdings" panose="05000000000000000000" pitchFamily="2" charset="2"/>
              </a:rPr>
              <a:t>	Senkt die Burn Out Rate bei den Lehrerinnen und Lehrern</a:t>
            </a:r>
          </a:p>
          <a:p>
            <a:endParaRPr lang="de-AT" sz="1000" dirty="0">
              <a:sym typeface="Wingdings" panose="05000000000000000000" pitchFamily="2" charset="2"/>
            </a:endParaRPr>
          </a:p>
          <a:p>
            <a:r>
              <a:rPr lang="de-AT" sz="2000" dirty="0">
                <a:latin typeface="Wingdings" panose="05000000000000000000" pitchFamily="2" charset="2"/>
                <a:sym typeface="Wingdings" panose="05000000000000000000" pitchFamily="2" charset="2"/>
              </a:rPr>
              <a:t>m</a:t>
            </a:r>
            <a:r>
              <a:rPr lang="de-AT" sz="2000" dirty="0">
                <a:sym typeface="Wingdings" panose="05000000000000000000" pitchFamily="2" charset="2"/>
              </a:rPr>
              <a:t>	Absolventen einer Lions Quest Schule werden von der Wirtschaft bevorzugt aufgenommen</a:t>
            </a:r>
            <a:endParaRPr lang="de-AT" sz="2000" dirty="0"/>
          </a:p>
        </p:txBody>
      </p:sp>
    </p:spTree>
    <p:extLst>
      <p:ext uri="{BB962C8B-B14F-4D97-AF65-F5344CB8AC3E}">
        <p14:creationId xmlns:p14="http://schemas.microsoft.com/office/powerpoint/2010/main" val="399287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4F1DB30-236A-15F5-E2FB-D2B0D9534AB1}"/>
              </a:ext>
            </a:extLst>
          </p:cNvPr>
          <p:cNvSpPr/>
          <p:nvPr/>
        </p:nvSpPr>
        <p:spPr>
          <a:xfrm>
            <a:off x="5817904" y="1255333"/>
            <a:ext cx="3610466" cy="4802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graphicFrame>
        <p:nvGraphicFramePr>
          <p:cNvPr id="2" name="Objekt 1">
            <a:extLst>
              <a:ext uri="{FF2B5EF4-FFF2-40B4-BE49-F238E27FC236}">
                <a16:creationId xmlns:a16="http://schemas.microsoft.com/office/drawing/2014/main" id="{57E636F4-0F09-BDC6-BC23-D4EC64C0FF1B}"/>
              </a:ext>
            </a:extLst>
          </p:cNvPr>
          <p:cNvGraphicFramePr>
            <a:graphicFrameLocks noChangeAspect="1"/>
          </p:cNvGraphicFramePr>
          <p:nvPr/>
        </p:nvGraphicFramePr>
        <p:xfrm>
          <a:off x="5861282" y="1345840"/>
          <a:ext cx="3536950" cy="4719638"/>
        </p:xfrm>
        <a:graphic>
          <a:graphicData uri="http://schemas.openxmlformats.org/presentationml/2006/ole">
            <mc:AlternateContent xmlns:mc="http://schemas.openxmlformats.org/markup-compatibility/2006">
              <mc:Choice xmlns:v="urn:schemas-microsoft-com:vml" Requires="v">
                <p:oleObj name="Acrobat Document" r:id="rId2" imgW="8096031" imgH="10801350" progId="AcroExch.Document.DC">
                  <p:embed/>
                </p:oleObj>
              </mc:Choice>
              <mc:Fallback>
                <p:oleObj name="Acrobat Document" r:id="rId2" imgW="8096031" imgH="10801350" progId="AcroExch.Document.DC">
                  <p:embed/>
                  <p:pic>
                    <p:nvPicPr>
                      <p:cNvPr id="2" name="Objekt 1">
                        <a:extLst>
                          <a:ext uri="{FF2B5EF4-FFF2-40B4-BE49-F238E27FC236}">
                            <a16:creationId xmlns:a16="http://schemas.microsoft.com/office/drawing/2014/main" id="{57E636F4-0F09-BDC6-BC23-D4EC64C0FF1B}"/>
                          </a:ext>
                        </a:extLst>
                      </p:cNvPr>
                      <p:cNvPicPr/>
                      <p:nvPr/>
                    </p:nvPicPr>
                    <p:blipFill>
                      <a:blip r:embed="rId3"/>
                      <a:stretch>
                        <a:fillRect/>
                      </a:stretch>
                    </p:blipFill>
                    <p:spPr>
                      <a:xfrm>
                        <a:off x="5861282" y="1345840"/>
                        <a:ext cx="3536950" cy="471963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24896FE4-F65B-8F45-C6DA-AC9BE31E5C15}"/>
              </a:ext>
            </a:extLst>
          </p:cNvPr>
          <p:cNvSpPr/>
          <p:nvPr/>
        </p:nvSpPr>
        <p:spPr>
          <a:xfrm>
            <a:off x="914403" y="1263192"/>
            <a:ext cx="3610466" cy="48022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AT"/>
          </a:p>
        </p:txBody>
      </p:sp>
      <p:graphicFrame>
        <p:nvGraphicFramePr>
          <p:cNvPr id="4" name="Objekt 3">
            <a:extLst>
              <a:ext uri="{FF2B5EF4-FFF2-40B4-BE49-F238E27FC236}">
                <a16:creationId xmlns:a16="http://schemas.microsoft.com/office/drawing/2014/main" id="{0B7D975E-3CEA-FC79-1F9C-AD8328DFD649}"/>
              </a:ext>
            </a:extLst>
          </p:cNvPr>
          <p:cNvGraphicFramePr>
            <a:graphicFrameLocks noChangeAspect="1"/>
          </p:cNvGraphicFramePr>
          <p:nvPr/>
        </p:nvGraphicFramePr>
        <p:xfrm>
          <a:off x="968771" y="1345840"/>
          <a:ext cx="3536950" cy="4719638"/>
        </p:xfrm>
        <a:graphic>
          <a:graphicData uri="http://schemas.openxmlformats.org/presentationml/2006/ole">
            <mc:AlternateContent xmlns:mc="http://schemas.openxmlformats.org/markup-compatibility/2006">
              <mc:Choice xmlns:v="urn:schemas-microsoft-com:vml" Requires="v">
                <p:oleObj name="Acrobat Document" r:id="rId4" imgW="8096031" imgH="10801350" progId="AcroExch.Document.DC">
                  <p:embed/>
                </p:oleObj>
              </mc:Choice>
              <mc:Fallback>
                <p:oleObj name="Acrobat Document" r:id="rId4" imgW="8096031" imgH="10801350" progId="AcroExch.Document.DC">
                  <p:embed/>
                  <p:pic>
                    <p:nvPicPr>
                      <p:cNvPr id="4" name="Objekt 3">
                        <a:extLst>
                          <a:ext uri="{FF2B5EF4-FFF2-40B4-BE49-F238E27FC236}">
                            <a16:creationId xmlns:a16="http://schemas.microsoft.com/office/drawing/2014/main" id="{0B7D975E-3CEA-FC79-1F9C-AD8328DFD649}"/>
                          </a:ext>
                        </a:extLst>
                      </p:cNvPr>
                      <p:cNvPicPr/>
                      <p:nvPr/>
                    </p:nvPicPr>
                    <p:blipFill>
                      <a:blip r:embed="rId5"/>
                      <a:stretch>
                        <a:fillRect/>
                      </a:stretch>
                    </p:blipFill>
                    <p:spPr>
                      <a:xfrm>
                        <a:off x="968771" y="1345840"/>
                        <a:ext cx="3536950" cy="4719638"/>
                      </a:xfrm>
                      <a:prstGeom prst="rect">
                        <a:avLst/>
                      </a:prstGeom>
                    </p:spPr>
                  </p:pic>
                </p:oleObj>
              </mc:Fallback>
            </mc:AlternateContent>
          </a:graphicData>
        </a:graphic>
      </p:graphicFrame>
    </p:spTree>
    <p:extLst>
      <p:ext uri="{BB962C8B-B14F-4D97-AF65-F5344CB8AC3E}">
        <p14:creationId xmlns:p14="http://schemas.microsoft.com/office/powerpoint/2010/main" val="29623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006203" y="1412776"/>
            <a:ext cx="2943944" cy="377716"/>
          </a:xfrm>
          <a:prstGeom prst="rect">
            <a:avLst/>
          </a:prstGeom>
          <a:noFill/>
        </p:spPr>
        <p:txBody>
          <a:bodyPr wrap="square" rtlCol="0">
            <a:spAutoFit/>
          </a:bodyPr>
          <a:lstStyle/>
          <a:p>
            <a:endParaRPr lang="de-AT" dirty="0"/>
          </a:p>
        </p:txBody>
      </p:sp>
      <p:sp>
        <p:nvSpPr>
          <p:cNvPr id="4" name="Textfeld 3"/>
          <p:cNvSpPr txBox="1"/>
          <p:nvPr/>
        </p:nvSpPr>
        <p:spPr>
          <a:xfrm>
            <a:off x="466928" y="564204"/>
            <a:ext cx="10153447" cy="6093976"/>
          </a:xfrm>
          <a:prstGeom prst="rect">
            <a:avLst/>
          </a:prstGeom>
          <a:noFill/>
        </p:spPr>
        <p:txBody>
          <a:bodyPr wrap="square" rtlCol="0">
            <a:spAutoFit/>
          </a:bodyPr>
          <a:lstStyle/>
          <a:p>
            <a:r>
              <a:rPr lang="de-AT" sz="2400" b="1" dirty="0">
                <a:latin typeface="Arial Black" panose="020B0A04020102020204" pitchFamily="34" charset="0"/>
              </a:rPr>
              <a:t>LIONS QUEST Verein – eigene rechtliche Einheit - Team</a:t>
            </a:r>
            <a:endParaRPr lang="de-AT" sz="2400" b="1" dirty="0"/>
          </a:p>
          <a:p>
            <a:endParaRPr lang="de-AT" b="1" dirty="0"/>
          </a:p>
          <a:p>
            <a:r>
              <a:rPr lang="de-AT" b="1" dirty="0"/>
              <a:t>Obmann:						Ferry Hacker</a:t>
            </a:r>
          </a:p>
          <a:p>
            <a:r>
              <a:rPr lang="de-AT" b="1" dirty="0"/>
              <a:t>Ehrenobmann					</a:t>
            </a:r>
            <a:r>
              <a:rPr lang="de-AT" dirty="0"/>
              <a:t>Franz Mayer</a:t>
            </a:r>
          </a:p>
          <a:p>
            <a:r>
              <a:rPr lang="de-AT" dirty="0"/>
              <a:t>Vizeobmann 114M, R1			Maria Edermayer-Kaar</a:t>
            </a:r>
          </a:p>
          <a:p>
            <a:r>
              <a:rPr lang="de-AT" dirty="0"/>
              <a:t>Vizeobmann 114M, R2			Manfred Uratnik</a:t>
            </a:r>
          </a:p>
          <a:p>
            <a:r>
              <a:rPr lang="de-AT" b="1" dirty="0"/>
              <a:t>Vizeobmann 114O				Rudolf Raubik (vereinsrechtlich)															</a:t>
            </a:r>
            <a:r>
              <a:rPr lang="de-AT" dirty="0"/>
              <a:t>Mariantonietta Talpo</a:t>
            </a:r>
          </a:p>
          <a:p>
            <a:r>
              <a:rPr lang="de-AT" dirty="0"/>
              <a:t>Vizeobmann 114W, R1			</a:t>
            </a:r>
            <a:r>
              <a:rPr lang="de-AT" dirty="0" err="1"/>
              <a:t>Helfrid</a:t>
            </a:r>
            <a:r>
              <a:rPr lang="de-AT" dirty="0"/>
              <a:t> Mooshammer</a:t>
            </a:r>
          </a:p>
          <a:p>
            <a:r>
              <a:rPr lang="de-AT" dirty="0"/>
              <a:t>Vizeobmann 114W, R2			Martin Grindhammer</a:t>
            </a:r>
          </a:p>
          <a:p>
            <a:r>
              <a:rPr lang="de-AT" dirty="0"/>
              <a:t>Vizeobmann 114W,R3			Gerhard Herbst</a:t>
            </a:r>
          </a:p>
          <a:p>
            <a:r>
              <a:rPr lang="de-AT" b="1" dirty="0"/>
              <a:t>Schriftführer:					Heinz Martinek  </a:t>
            </a:r>
            <a:r>
              <a:rPr lang="de-AT" dirty="0"/>
              <a:t>(</a:t>
            </a:r>
            <a:r>
              <a:rPr lang="de-AT" dirty="0" err="1"/>
              <a:t>Stv</a:t>
            </a:r>
            <a:r>
              <a:rPr lang="de-AT" dirty="0"/>
              <a:t> Edeltraud </a:t>
            </a:r>
            <a:r>
              <a:rPr lang="de-AT" dirty="0" err="1"/>
              <a:t>Düh</a:t>
            </a:r>
            <a:r>
              <a:rPr lang="de-AT" dirty="0"/>
              <a:t>)</a:t>
            </a:r>
          </a:p>
          <a:p>
            <a:r>
              <a:rPr lang="de-AT" b="1" dirty="0"/>
              <a:t>Schatzmeister:				Alfred Hrusca	</a:t>
            </a:r>
            <a:r>
              <a:rPr lang="de-AT" dirty="0"/>
              <a:t>(</a:t>
            </a:r>
            <a:r>
              <a:rPr lang="de-AT" dirty="0" err="1"/>
              <a:t>Stv</a:t>
            </a:r>
            <a:r>
              <a:rPr lang="de-AT" dirty="0"/>
              <a:t> Hannes Mühleder)</a:t>
            </a:r>
          </a:p>
          <a:p>
            <a:r>
              <a:rPr lang="de-AT" dirty="0"/>
              <a:t>Homepage:					Christian Schernthaner </a:t>
            </a:r>
          </a:p>
          <a:p>
            <a:r>
              <a:rPr lang="de-AT" dirty="0"/>
              <a:t>Admin (HP, </a:t>
            </a:r>
            <a:r>
              <a:rPr lang="de-AT" dirty="0" err="1"/>
              <a:t>SocialMedia</a:t>
            </a:r>
            <a:r>
              <a:rPr lang="de-AT" dirty="0"/>
              <a:t>, </a:t>
            </a:r>
            <a:r>
              <a:rPr lang="de-AT" dirty="0" err="1"/>
              <a:t>etc</a:t>
            </a:r>
            <a:r>
              <a:rPr lang="de-AT" dirty="0"/>
              <a:t> )		Daniela Manhardt	</a:t>
            </a:r>
          </a:p>
          <a:p>
            <a:r>
              <a:rPr lang="de-AT" dirty="0"/>
              <a:t>Zertifizierungsteam:			Karl Schirl, Manfred Uratnik</a:t>
            </a:r>
          </a:p>
          <a:p>
            <a:r>
              <a:rPr lang="de-AT" b="1" dirty="0"/>
              <a:t>Rechnungsprüfung:			Wolfgang Kropf			</a:t>
            </a:r>
          </a:p>
          <a:p>
            <a:r>
              <a:rPr lang="de-AT" b="1" dirty="0"/>
              <a:t>							Gerhard Reithmaier</a:t>
            </a:r>
          </a:p>
          <a:p>
            <a:endParaRPr lang="de-AT" sz="1800" b="1" dirty="0"/>
          </a:p>
          <a:p>
            <a:r>
              <a:rPr lang="de-AT" sz="2400" b="1" dirty="0"/>
              <a:t>Team wird alle 3 Jahre durch die Mitgliederversammlung gewählt</a:t>
            </a:r>
          </a:p>
          <a:p>
            <a:endParaRPr lang="de-A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30F2FF-6C30-4631-A2EE-BEDE53C1EA4C}"/>
              </a:ext>
            </a:extLst>
          </p:cNvPr>
          <p:cNvSpPr txBox="1">
            <a:spLocks/>
          </p:cNvSpPr>
          <p:nvPr/>
        </p:nvSpPr>
        <p:spPr>
          <a:xfrm>
            <a:off x="787940" y="1621877"/>
            <a:ext cx="9620655" cy="45843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m"/>
              <a:tabLst>
                <a:tab pos="541338" algn="l"/>
              </a:tabLst>
            </a:pPr>
            <a:r>
              <a:rPr lang="de-AT" sz="2300" b="1" dirty="0">
                <a:ea typeface="Times New Roman" panose="02020603050405020304" pitchFamily="18" charset="0"/>
                <a:cs typeface="Arial" panose="020B0604020202020204" pitchFamily="34" charset="0"/>
              </a:rPr>
              <a:t> 	Stärkung Team und Engagement für </a:t>
            </a:r>
            <a:r>
              <a:rPr lang="de-AT" sz="2300" b="1" dirty="0">
                <a:effectLst/>
                <a:ea typeface="Times New Roman" panose="02020603050405020304" pitchFamily="18" charset="0"/>
                <a:cs typeface="Arial" panose="020B0604020202020204" pitchFamily="34" charset="0"/>
              </a:rPr>
              <a:t>Lions Quest </a:t>
            </a:r>
            <a:r>
              <a:rPr lang="de-AT" sz="2300" b="1" dirty="0" err="1">
                <a:effectLst/>
                <a:ea typeface="Times New Roman" panose="02020603050405020304" pitchFamily="18" charset="0"/>
                <a:cs typeface="Arial" panose="020B0604020202020204" pitchFamily="34" charset="0"/>
              </a:rPr>
              <a:t>Aktivities</a:t>
            </a:r>
            <a:endParaRPr lang="de-AT" sz="2300" b="1" dirty="0">
              <a:effectLst/>
              <a:ea typeface="Times New Roman" panose="02020603050405020304" pitchFamily="18" charset="0"/>
              <a:cs typeface="Arial" panose="020B0604020202020204" pitchFamily="34" charset="0"/>
            </a:endParaRPr>
          </a:p>
          <a:p>
            <a:pPr marL="0" lvl="0" indent="0" algn="just">
              <a:lnSpc>
                <a:spcPct val="100000"/>
              </a:lnSpc>
              <a:spcBef>
                <a:spcPts val="0"/>
              </a:spcBef>
              <a:buNone/>
              <a:tabLst>
                <a:tab pos="541338" algn="l"/>
              </a:tabLst>
            </a:pPr>
            <a:r>
              <a:rPr lang="de-AT" sz="2300" b="1" dirty="0">
                <a:ea typeface="Times New Roman" panose="02020603050405020304" pitchFamily="18" charset="0"/>
                <a:cs typeface="Arial" panose="020B0604020202020204" pitchFamily="34" charset="0"/>
                <a:sym typeface="Wingdings" panose="05000000000000000000" pitchFamily="2" charset="2"/>
              </a:rPr>
              <a:t>	 	</a:t>
            </a:r>
            <a:r>
              <a:rPr lang="de-AT" sz="2200" dirty="0">
                <a:ea typeface="Times New Roman" panose="02020603050405020304" pitchFamily="18" charset="0"/>
                <a:cs typeface="Arial" panose="020B0604020202020204" pitchFamily="34" charset="0"/>
                <a:sym typeface="Wingdings" panose="05000000000000000000" pitchFamily="2" charset="2"/>
              </a:rPr>
              <a:t>Wir brauchen mehr </a:t>
            </a:r>
            <a:r>
              <a:rPr lang="de-AT" sz="2200" dirty="0" err="1">
                <a:ea typeface="Times New Roman" panose="02020603050405020304" pitchFamily="18" charset="0"/>
                <a:cs typeface="Arial" panose="020B0604020202020204" pitchFamily="34" charset="0"/>
                <a:sym typeface="Wingdings" panose="05000000000000000000" pitchFamily="2" charset="2"/>
              </a:rPr>
              <a:t>Lionsfreunde</a:t>
            </a:r>
            <a:r>
              <a:rPr lang="de-AT" sz="2200" dirty="0">
                <a:ea typeface="Times New Roman" panose="02020603050405020304" pitchFamily="18" charset="0"/>
                <a:cs typeface="Arial" panose="020B0604020202020204" pitchFamily="34" charset="0"/>
                <a:sym typeface="Wingdings" panose="05000000000000000000" pitchFamily="2" charset="2"/>
              </a:rPr>
              <a:t>, die für Lions Quest „brennen“, 			in verschiedenen Bereichen (Führung, Admin, Marketing, 				Homepage, </a:t>
            </a:r>
            <a:r>
              <a:rPr lang="de-AT" sz="2200" dirty="0" err="1">
                <a:ea typeface="Times New Roman" panose="02020603050405020304" pitchFamily="18" charset="0"/>
                <a:cs typeface="Arial" panose="020B0604020202020204" pitchFamily="34" charset="0"/>
                <a:sym typeface="Wingdings" panose="05000000000000000000" pitchFamily="2" charset="2"/>
              </a:rPr>
              <a:t>Social</a:t>
            </a:r>
            <a:r>
              <a:rPr lang="de-AT" sz="2200" dirty="0">
                <a:ea typeface="Times New Roman" panose="02020603050405020304" pitchFamily="18" charset="0"/>
                <a:cs typeface="Arial" panose="020B0604020202020204" pitchFamily="34" charset="0"/>
                <a:sym typeface="Wingdings" panose="05000000000000000000" pitchFamily="2" charset="2"/>
              </a:rPr>
              <a:t> Media), stärkere Vernetzung mit der Lions Welt</a:t>
            </a:r>
          </a:p>
          <a:p>
            <a:pPr marL="0" lvl="0" indent="0" algn="just">
              <a:lnSpc>
                <a:spcPct val="100000"/>
              </a:lnSpc>
              <a:spcBef>
                <a:spcPts val="0"/>
              </a:spcBef>
              <a:buNone/>
              <a:tabLst>
                <a:tab pos="541338" algn="l"/>
              </a:tabLst>
            </a:pPr>
            <a:r>
              <a:rPr lang="de-AT" sz="2200" dirty="0">
                <a:ea typeface="Times New Roman" panose="02020603050405020304" pitchFamily="18" charset="0"/>
                <a:cs typeface="Arial" panose="020B0604020202020204" pitchFamily="34" charset="0"/>
                <a:sym typeface="Wingdings" panose="05000000000000000000" pitchFamily="2" charset="2"/>
              </a:rPr>
              <a:t>		</a:t>
            </a:r>
            <a:r>
              <a:rPr lang="de-AT" sz="2200" b="1" i="1" dirty="0">
                <a:ea typeface="Times New Roman" panose="02020603050405020304" pitchFamily="18" charset="0"/>
                <a:cs typeface="Arial" panose="020B0604020202020204" pitchFamily="34" charset="0"/>
                <a:sym typeface="Wingdings" panose="05000000000000000000" pitchFamily="2" charset="2"/>
              </a:rPr>
              <a:t>Besonders dringend </a:t>
            </a:r>
            <a:r>
              <a:rPr lang="de-AT" sz="2200" dirty="0">
                <a:ea typeface="Times New Roman" panose="02020603050405020304" pitchFamily="18" charset="0"/>
                <a:cs typeface="Arial" panose="020B0604020202020204" pitchFamily="34" charset="0"/>
                <a:sym typeface="Wingdings" panose="05000000000000000000" pitchFamily="2" charset="2"/>
              </a:rPr>
              <a:t>- Contentmanagement!!!</a:t>
            </a:r>
          </a:p>
          <a:p>
            <a:pPr marL="0" lvl="0" indent="0" algn="just">
              <a:lnSpc>
                <a:spcPct val="100000"/>
              </a:lnSpc>
              <a:spcBef>
                <a:spcPts val="0"/>
              </a:spcBef>
              <a:buNone/>
              <a:tabLst>
                <a:tab pos="541338" algn="l"/>
              </a:tabLst>
            </a:pPr>
            <a:endParaRPr lang="de-AT" sz="2200" dirty="0">
              <a:ea typeface="Times New Roman" panose="02020603050405020304" pitchFamily="18" charset="0"/>
              <a:cs typeface="Arial" panose="020B0604020202020204" pitchFamily="34" charset="0"/>
            </a:endParaRPr>
          </a:p>
          <a:p>
            <a:pPr marL="0" indent="0">
              <a:lnSpc>
                <a:spcPct val="100000"/>
              </a:lnSpc>
              <a:spcBef>
                <a:spcPts val="0"/>
              </a:spcBef>
              <a:buNone/>
              <a:tabLst>
                <a:tab pos="541338" algn="l"/>
              </a:tabLst>
            </a:pPr>
            <a:r>
              <a:rPr lang="de-AT" sz="2300" dirty="0">
                <a:latin typeface="Wingdings" panose="05000000000000000000" pitchFamily="2" charset="2"/>
              </a:rPr>
              <a:t>m</a:t>
            </a:r>
            <a:r>
              <a:rPr lang="de-AT" sz="2300" b="1" dirty="0"/>
              <a:t> 	Trainer Team:</a:t>
            </a:r>
          </a:p>
          <a:p>
            <a:pPr marL="0" indent="0">
              <a:lnSpc>
                <a:spcPct val="100000"/>
              </a:lnSpc>
              <a:spcBef>
                <a:spcPts val="0"/>
              </a:spcBef>
              <a:buNone/>
              <a:tabLst>
                <a:tab pos="541338" algn="l"/>
              </a:tabLst>
            </a:pPr>
            <a:r>
              <a:rPr lang="de-AT" sz="2300" b="1" dirty="0"/>
              <a:t>	</a:t>
            </a:r>
            <a:r>
              <a:rPr lang="de-AT" sz="2200" b="1" dirty="0">
                <a:sym typeface="Wingdings" panose="05000000000000000000" pitchFamily="2" charset="2"/>
              </a:rPr>
              <a:t>	</a:t>
            </a:r>
            <a:r>
              <a:rPr lang="de-AT" sz="2200" dirty="0"/>
              <a:t>Helga Stücklberger seit Mitte 2023 Senior Trainer, nun verantwortlich 			für die Trainerausbildung in Österreich</a:t>
            </a:r>
          </a:p>
          <a:p>
            <a:pPr marL="0" indent="0">
              <a:lnSpc>
                <a:spcPct val="100000"/>
              </a:lnSpc>
              <a:spcBef>
                <a:spcPts val="0"/>
              </a:spcBef>
              <a:buNone/>
              <a:tabLst>
                <a:tab pos="541338" algn="l"/>
              </a:tabLst>
            </a:pPr>
            <a:r>
              <a:rPr lang="de-AT" sz="2200" dirty="0"/>
              <a:t>	</a:t>
            </a:r>
            <a:r>
              <a:rPr lang="de-AT" sz="2200" dirty="0">
                <a:sym typeface="Wingdings" panose="05000000000000000000" pitchFamily="2" charset="2"/>
              </a:rPr>
              <a:t>	Seit Anfang 2024 neue Trainerin für Lions Quest „Erwachsen werden“ – 			Andrea Visser, 114W, R 3</a:t>
            </a:r>
          </a:p>
          <a:p>
            <a:pPr marL="0" indent="0">
              <a:lnSpc>
                <a:spcPct val="100000"/>
              </a:lnSpc>
              <a:spcBef>
                <a:spcPts val="0"/>
              </a:spcBef>
              <a:buNone/>
              <a:tabLst>
                <a:tab pos="541338" algn="l"/>
              </a:tabLst>
            </a:pPr>
            <a:r>
              <a:rPr lang="de-AT" sz="2200" dirty="0">
                <a:sym typeface="Wingdings" panose="05000000000000000000" pitchFamily="2" charset="2"/>
              </a:rPr>
              <a:t>		Zwei neue Trainer gesucht für 114O – Finanziert aus LCIF Grant</a:t>
            </a:r>
            <a:endParaRPr lang="de-AT" sz="2200" dirty="0"/>
          </a:p>
        </p:txBody>
      </p:sp>
      <p:sp>
        <p:nvSpPr>
          <p:cNvPr id="5" name="Textfeld 4">
            <a:extLst>
              <a:ext uri="{FF2B5EF4-FFF2-40B4-BE49-F238E27FC236}">
                <a16:creationId xmlns:a16="http://schemas.microsoft.com/office/drawing/2014/main" id="{3E766B68-D3E1-D435-E821-EF27FA8B238C}"/>
              </a:ext>
            </a:extLst>
          </p:cNvPr>
          <p:cNvSpPr txBox="1"/>
          <p:nvPr/>
        </p:nvSpPr>
        <p:spPr>
          <a:xfrm>
            <a:off x="674577" y="1206379"/>
            <a:ext cx="9370536" cy="415498"/>
          </a:xfrm>
          <a:prstGeom prst="rect">
            <a:avLst/>
          </a:prstGeom>
          <a:noFill/>
        </p:spPr>
        <p:txBody>
          <a:bodyPr wrap="square">
            <a:spAutoFit/>
          </a:bodyPr>
          <a:lstStyle/>
          <a:p>
            <a:r>
              <a:rPr lang="de-DE" sz="2100" b="1" dirty="0">
                <a:solidFill>
                  <a:schemeClr val="accent1">
                    <a:lumMod val="75000"/>
                  </a:schemeClr>
                </a:solidFill>
                <a:latin typeface="Arial Black" panose="020B0A04020102020204" pitchFamily="34" charset="0"/>
              </a:rPr>
              <a:t>STÄRKUNG UNSERES LQ TEAMS:       </a:t>
            </a:r>
            <a:r>
              <a:rPr lang="de-DE" sz="2100" b="1" i="1" dirty="0">
                <a:solidFill>
                  <a:schemeClr val="accent1">
                    <a:lumMod val="75000"/>
                  </a:schemeClr>
                </a:solidFill>
                <a:latin typeface="Arial Black" panose="020B0A04020102020204" pitchFamily="34" charset="0"/>
              </a:rPr>
              <a:t>HERAUSFORDERUNG</a:t>
            </a:r>
            <a:r>
              <a:rPr lang="de-DE" sz="2100" b="1" dirty="0">
                <a:solidFill>
                  <a:schemeClr val="accent1">
                    <a:lumMod val="75000"/>
                  </a:schemeClr>
                </a:solidFill>
                <a:latin typeface="Arial Black" panose="020B0A04020102020204" pitchFamily="34" charset="0"/>
              </a:rPr>
              <a:t> </a:t>
            </a:r>
            <a:endParaRPr lang="de-AT" sz="21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56168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0DD1D85-0E5B-B37A-20DE-53CDCF6525D9}"/>
              </a:ext>
            </a:extLst>
          </p:cNvPr>
          <p:cNvSpPr txBox="1"/>
          <p:nvPr/>
        </p:nvSpPr>
        <p:spPr>
          <a:xfrm>
            <a:off x="957729" y="2137185"/>
            <a:ext cx="9662645" cy="3562514"/>
          </a:xfrm>
          <a:prstGeom prst="rect">
            <a:avLst/>
          </a:prstGeom>
          <a:noFill/>
        </p:spPr>
        <p:txBody>
          <a:bodyPr wrap="square">
            <a:spAutoFit/>
          </a:bodyPr>
          <a:lstStyle/>
          <a:p>
            <a:pPr defTabSz="787298">
              <a:tabLst>
                <a:tab pos="306172" algn="l"/>
              </a:tabLst>
              <a:defRPr/>
            </a:pPr>
            <a:endParaRPr lang="de-AT" sz="1550" dirty="0">
              <a:solidFill>
                <a:prstClr val="black"/>
              </a:solidFill>
              <a:latin typeface="Calibri"/>
            </a:endParaRPr>
          </a:p>
          <a:p>
            <a:pPr marL="295237" indent="-295237" defTabSz="787298">
              <a:buFont typeface="Wingdings"/>
              <a:buChar char="m"/>
              <a:tabLst>
                <a:tab pos="539901" algn="l"/>
                <a:tab pos="999159" algn="l"/>
              </a:tabLst>
              <a:defRPr/>
            </a:pPr>
            <a:r>
              <a:rPr lang="de-AT" sz="1900" b="1" i="1" dirty="0">
                <a:solidFill>
                  <a:prstClr val="black"/>
                </a:solidFill>
              </a:rPr>
              <a:t> </a:t>
            </a:r>
            <a:r>
              <a:rPr lang="de-AT" sz="2100" b="1" i="1" dirty="0">
                <a:solidFill>
                  <a:prstClr val="black"/>
                </a:solidFill>
              </a:rPr>
              <a:t>	LQ Botschafter-Distrikt /Zone/Club </a:t>
            </a:r>
            <a:endParaRPr lang="de-AT" sz="2100" dirty="0">
              <a:solidFill>
                <a:prstClr val="black"/>
              </a:solidFill>
            </a:endParaRPr>
          </a:p>
          <a:p>
            <a:pPr defTabSz="787298">
              <a:tabLst>
                <a:tab pos="539901" algn="l"/>
                <a:tab pos="999159" algn="l"/>
              </a:tabLst>
              <a:defRPr/>
            </a:pPr>
            <a:r>
              <a:rPr lang="de-AT" sz="2100" dirty="0">
                <a:solidFill>
                  <a:prstClr val="black"/>
                </a:solidFill>
              </a:rPr>
              <a:t>	</a:t>
            </a:r>
            <a:r>
              <a:rPr lang="de-AT" sz="2100" dirty="0">
                <a:solidFill>
                  <a:prstClr val="black"/>
                </a:solidFill>
                <a:sym typeface="Wingdings"/>
              </a:rPr>
              <a:t>	</a:t>
            </a:r>
            <a:r>
              <a:rPr lang="de-AT" sz="2100" dirty="0">
                <a:solidFill>
                  <a:prstClr val="black"/>
                </a:solidFill>
              </a:rPr>
              <a:t>Werbung für LQ intern/extern</a:t>
            </a:r>
          </a:p>
          <a:p>
            <a:pPr defTabSz="787298">
              <a:tabLst>
                <a:tab pos="539901" algn="l"/>
                <a:tab pos="999159" algn="l"/>
              </a:tabLst>
              <a:defRPr/>
            </a:pPr>
            <a:r>
              <a:rPr lang="de-AT" sz="2100" dirty="0">
                <a:solidFill>
                  <a:prstClr val="black"/>
                </a:solidFill>
              </a:rPr>
              <a:t>	</a:t>
            </a:r>
            <a:r>
              <a:rPr lang="de-AT" sz="2100" dirty="0">
                <a:solidFill>
                  <a:prstClr val="black"/>
                </a:solidFill>
                <a:sym typeface="Wingdings"/>
              </a:rPr>
              <a:t>	</a:t>
            </a:r>
            <a:r>
              <a:rPr lang="de-AT" sz="2100" dirty="0">
                <a:solidFill>
                  <a:prstClr val="black"/>
                </a:solidFill>
              </a:rPr>
              <a:t>Organisation von LQ Seminaren  (Organisationsspezialist der Zone)</a:t>
            </a:r>
          </a:p>
          <a:p>
            <a:pPr defTabSz="787298">
              <a:tabLst>
                <a:tab pos="539901" algn="l"/>
                <a:tab pos="999159" algn="l"/>
              </a:tabLst>
              <a:defRPr/>
            </a:pPr>
            <a:r>
              <a:rPr lang="de-AT" sz="2100" dirty="0">
                <a:solidFill>
                  <a:prstClr val="black"/>
                </a:solidFill>
              </a:rPr>
              <a:t>	</a:t>
            </a:r>
          </a:p>
          <a:p>
            <a:pPr defTabSz="787298">
              <a:tabLst>
                <a:tab pos="539901" algn="l"/>
                <a:tab pos="999159" algn="l"/>
              </a:tabLst>
              <a:defRPr/>
            </a:pPr>
            <a:endParaRPr lang="de-AT" sz="2100" dirty="0">
              <a:solidFill>
                <a:prstClr val="black"/>
              </a:solidFill>
            </a:endParaRPr>
          </a:p>
          <a:p>
            <a:pPr defTabSz="787298">
              <a:tabLst>
                <a:tab pos="539901" algn="l"/>
                <a:tab pos="999159" algn="l"/>
              </a:tabLst>
              <a:defRPr/>
            </a:pPr>
            <a:r>
              <a:rPr lang="de-AT" sz="2100" dirty="0">
                <a:solidFill>
                  <a:prstClr val="black"/>
                </a:solidFill>
                <a:latin typeface="Wingdings" panose="05000000000000000000" pitchFamily="2" charset="2"/>
              </a:rPr>
              <a:t>m</a:t>
            </a:r>
            <a:r>
              <a:rPr lang="de-AT" sz="2100" dirty="0">
                <a:solidFill>
                  <a:prstClr val="black"/>
                </a:solidFill>
              </a:rPr>
              <a:t> 	</a:t>
            </a:r>
            <a:r>
              <a:rPr lang="de-AT" sz="2100" b="1" dirty="0">
                <a:solidFill>
                  <a:prstClr val="black"/>
                </a:solidFill>
              </a:rPr>
              <a:t>„Teambuilding“, Verstärkung des LQ Teams</a:t>
            </a:r>
            <a:endParaRPr lang="de-AT" sz="2100" dirty="0">
              <a:solidFill>
                <a:prstClr val="black"/>
              </a:solidFill>
            </a:endParaRPr>
          </a:p>
          <a:p>
            <a:pPr defTabSz="787298">
              <a:tabLst>
                <a:tab pos="539901" algn="l"/>
                <a:tab pos="999159" algn="l"/>
              </a:tabLst>
              <a:defRPr/>
            </a:pPr>
            <a:r>
              <a:rPr lang="de-AT" sz="2100" dirty="0">
                <a:solidFill>
                  <a:prstClr val="black"/>
                </a:solidFill>
              </a:rPr>
              <a:t>	Distriktebene :		Team Lions Quest Österreich</a:t>
            </a:r>
          </a:p>
          <a:p>
            <a:pPr defTabSz="787298">
              <a:tabLst>
                <a:tab pos="539901" algn="l"/>
                <a:tab pos="999159" algn="l"/>
              </a:tabLst>
              <a:defRPr/>
            </a:pPr>
            <a:r>
              <a:rPr lang="de-AT" sz="2100" dirty="0">
                <a:solidFill>
                  <a:prstClr val="black"/>
                </a:solidFill>
              </a:rPr>
              <a:t>	Zonenebene (12):	5-7 informelle „Zonen LQ Botschafter“</a:t>
            </a:r>
          </a:p>
          <a:p>
            <a:pPr defTabSz="787298">
              <a:tabLst>
                <a:tab pos="539901" algn="l"/>
                <a:tab pos="999159" algn="l"/>
              </a:tabLst>
              <a:defRPr/>
            </a:pPr>
            <a:r>
              <a:rPr lang="de-AT" sz="2100" dirty="0">
                <a:solidFill>
                  <a:prstClr val="black"/>
                </a:solidFill>
              </a:rPr>
              <a:t>	Clubebene:		in 114M ca. 40% der Clubs mit LQ Beauftragten</a:t>
            </a:r>
          </a:p>
          <a:p>
            <a:pPr defTabSz="787298">
              <a:tabLst>
                <a:tab pos="539901" algn="l"/>
                <a:tab pos="999159" algn="l"/>
              </a:tabLst>
              <a:defRPr/>
            </a:pPr>
            <a:r>
              <a:rPr lang="de-AT" sz="2100" dirty="0">
                <a:solidFill>
                  <a:prstClr val="black"/>
                </a:solidFill>
              </a:rPr>
              <a:t>	</a:t>
            </a:r>
          </a:p>
        </p:txBody>
      </p:sp>
      <p:sp>
        <p:nvSpPr>
          <p:cNvPr id="18436" name="Textfeld 3">
            <a:extLst>
              <a:ext uri="{FF2B5EF4-FFF2-40B4-BE49-F238E27FC236}">
                <a16:creationId xmlns:a16="http://schemas.microsoft.com/office/drawing/2014/main" id="{07E3C003-B331-0815-CCCF-D7FE31E3402B}"/>
              </a:ext>
            </a:extLst>
          </p:cNvPr>
          <p:cNvSpPr txBox="1">
            <a:spLocks noChangeArrowheads="1"/>
          </p:cNvSpPr>
          <p:nvPr/>
        </p:nvSpPr>
        <p:spPr bwMode="auto">
          <a:xfrm>
            <a:off x="917576" y="900113"/>
            <a:ext cx="475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en-US" sz="1800">
                <a:solidFill>
                  <a:srgbClr val="FFFFFF"/>
                </a:solidFill>
                <a:latin typeface="Calibri" panose="020F0502020204030204" pitchFamily="34" charset="0"/>
              </a:rPr>
              <a:t>Sierning, 18. / 19.11.2022</a:t>
            </a:r>
            <a:endParaRPr lang="en-US" altLang="en-US" sz="1800">
              <a:solidFill>
                <a:srgbClr val="FFFFFF"/>
              </a:solidFill>
              <a:latin typeface="Calibri" panose="020F0502020204030204" pitchFamily="34" charset="0"/>
            </a:endParaRPr>
          </a:p>
        </p:txBody>
      </p:sp>
      <p:sp>
        <p:nvSpPr>
          <p:cNvPr id="2" name="Titel 1">
            <a:extLst>
              <a:ext uri="{FF2B5EF4-FFF2-40B4-BE49-F238E27FC236}">
                <a16:creationId xmlns:a16="http://schemas.microsoft.com/office/drawing/2014/main" id="{31EC95FD-4097-F228-F995-3268207F9CB5}"/>
              </a:ext>
            </a:extLst>
          </p:cNvPr>
          <p:cNvSpPr txBox="1">
            <a:spLocks/>
          </p:cNvSpPr>
          <p:nvPr/>
        </p:nvSpPr>
        <p:spPr>
          <a:xfrm>
            <a:off x="876247" y="1384917"/>
            <a:ext cx="9315318" cy="470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Österreich – Integration mit den LIONS – LIONS QUEST BOTSCHAFTER: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77647C8-E3FF-4B80-9BA6-7E4984D2FBC9}"/>
              </a:ext>
            </a:extLst>
          </p:cNvPr>
          <p:cNvSpPr txBox="1"/>
          <p:nvPr/>
        </p:nvSpPr>
        <p:spPr>
          <a:xfrm>
            <a:off x="658455" y="1149617"/>
            <a:ext cx="9607342" cy="5724644"/>
          </a:xfrm>
          <a:prstGeom prst="rect">
            <a:avLst/>
          </a:prstGeom>
          <a:noFill/>
        </p:spPr>
        <p:txBody>
          <a:bodyPr wrap="square">
            <a:spAutoFit/>
          </a:bodyPr>
          <a:lstStyle/>
          <a:p>
            <a:r>
              <a:rPr lang="de-AT" sz="2800" b="1" dirty="0">
                <a:solidFill>
                  <a:schemeClr val="accent1">
                    <a:lumMod val="75000"/>
                  </a:schemeClr>
                </a:solidFill>
                <a:latin typeface="Arial Black" panose="020B0A04020102020204" pitchFamily="34" charset="0"/>
              </a:rPr>
              <a:t>LIONS QUEST: </a:t>
            </a:r>
            <a:r>
              <a:rPr lang="de-AT" sz="2800" b="1" dirty="0">
                <a:solidFill>
                  <a:schemeClr val="accent1">
                    <a:lumMod val="75000"/>
                  </a:schemeClr>
                </a:solidFill>
              </a:rPr>
              <a:t> ZUGANG ZU SCHULEN </a:t>
            </a:r>
          </a:p>
          <a:p>
            <a:r>
              <a:rPr lang="de-AT" sz="2300" b="1" i="1" dirty="0">
                <a:solidFill>
                  <a:schemeClr val="accent1">
                    <a:lumMod val="75000"/>
                  </a:schemeClr>
                </a:solidFill>
              </a:rPr>
              <a:t>Integration mit der Lions Welt</a:t>
            </a:r>
          </a:p>
          <a:p>
            <a:endParaRPr lang="de-AT" sz="1200" b="1" dirty="0">
              <a:solidFill>
                <a:srgbClr val="0070C0"/>
              </a:solidFill>
            </a:endParaRPr>
          </a:p>
          <a:p>
            <a:pPr marL="285750" indent="-285750">
              <a:buFont typeface="Wingdings" panose="05000000000000000000" pitchFamily="2" charset="2"/>
              <a:buChar char="m"/>
            </a:pPr>
            <a:r>
              <a:rPr lang="de-AT" sz="2100" b="1" dirty="0"/>
              <a:t> 	Ausreichende Information über Lions Quest </a:t>
            </a:r>
          </a:p>
          <a:p>
            <a:r>
              <a:rPr lang="de-AT" sz="2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2100" b="1" dirty="0">
                <a:effectLst/>
                <a:latin typeface="Calibri" panose="020F0502020204030204" pitchFamily="34" charset="0"/>
                <a:ea typeface="Times New Roman" panose="02020603050405020304" pitchFamily="18" charset="0"/>
                <a:cs typeface="Times New Roman" panose="02020603050405020304" pitchFamily="18" charset="0"/>
              </a:rPr>
              <a:t>Imagefilm:</a:t>
            </a:r>
            <a:r>
              <a:rPr lang="de-DE" sz="2100" dirty="0">
                <a:effectLst/>
                <a:latin typeface="Calibri" panose="020F0502020204030204" pitchFamily="34" charset="0"/>
                <a:ea typeface="Times New Roman" panose="02020603050405020304" pitchFamily="18" charset="0"/>
                <a:cs typeface="Times New Roman" panose="02020603050405020304" pitchFamily="18" charset="0"/>
              </a:rPr>
              <a:t> Zeitaufwand 15 Minuten   </a:t>
            </a:r>
            <a:endParaRPr lang="de-AT" sz="2100" dirty="0">
              <a:effectLst/>
              <a:latin typeface="Helvetica" panose="020B0604020202020204" pitchFamily="34" charset="0"/>
              <a:ea typeface="Times New Roman" panose="02020603050405020304" pitchFamily="18" charset="0"/>
              <a:cs typeface="Times New Roman" panose="02020603050405020304" pitchFamily="18" charset="0"/>
            </a:endParaRPr>
          </a:p>
          <a:p>
            <a:pPr indent="449580"/>
            <a:r>
              <a:rPr lang="de-DE" sz="21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www.youtube.com/watch?v=Y79GBRkn8v8</a:t>
            </a:r>
            <a:r>
              <a:rPr lang="de-DE" sz="2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e-DE" sz="2100" dirty="0">
              <a:latin typeface="Calibri" panose="020F0502020204030204" pitchFamily="34" charset="0"/>
              <a:ea typeface="Times New Roman" panose="02020603050405020304" pitchFamily="18" charset="0"/>
              <a:cs typeface="Times New Roman" panose="02020603050405020304" pitchFamily="18" charset="0"/>
            </a:endParaRPr>
          </a:p>
          <a:p>
            <a:endParaRPr lang="de-DE" sz="1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DE" sz="2100" b="1" dirty="0">
                <a:latin typeface="Wingdings" panose="05000000000000000000" pitchFamily="2" charset="2"/>
                <a:ea typeface="Times New Roman" panose="02020603050405020304" pitchFamily="18" charset="0"/>
                <a:cs typeface="Times New Roman" panose="02020603050405020304" pitchFamily="18" charset="0"/>
              </a:rPr>
              <a:t>m</a:t>
            </a:r>
            <a:r>
              <a:rPr lang="de-DE" sz="2100" b="1" dirty="0">
                <a:latin typeface="Calibri" panose="020F0502020204030204" pitchFamily="34" charset="0"/>
                <a:ea typeface="Times New Roman" panose="02020603050405020304" pitchFamily="18" charset="0"/>
                <a:cs typeface="Times New Roman" panose="02020603050405020304" pitchFamily="18" charset="0"/>
              </a:rPr>
              <a:t>  	Informationsbesuche Clubs/Zonensitzungen</a:t>
            </a:r>
          </a:p>
          <a:p>
            <a:endParaRPr lang="de-AT" sz="1000" dirty="0">
              <a:effectLst/>
              <a:latin typeface="Helvetica" panose="020B0604020202020204" pitchFamily="34" charset="0"/>
              <a:ea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m"/>
            </a:pPr>
            <a:r>
              <a:rPr lang="de-AT" sz="2100" b="1" dirty="0">
                <a:effectLst/>
                <a:latin typeface="Calibri" panose="020F0502020204030204" pitchFamily="34" charset="0"/>
                <a:ea typeface="Times New Roman" panose="02020603050405020304" pitchFamily="18" charset="0"/>
                <a:cs typeface="Arial" panose="020B0604020202020204" pitchFamily="34" charset="0"/>
              </a:rPr>
              <a:t> 	</a:t>
            </a:r>
            <a:r>
              <a:rPr lang="de-AT" sz="2100" b="1" dirty="0">
                <a:latin typeface="Calibri" panose="020F0502020204030204" pitchFamily="34" charset="0"/>
                <a:ea typeface="Times New Roman" panose="02020603050405020304" pitchFamily="18" charset="0"/>
                <a:cs typeface="Arial" panose="020B0604020202020204" pitchFamily="34" charset="0"/>
              </a:rPr>
              <a:t>Erhöhung der Wertschätzung/Bedeutung und Engagement von Lions Quest 	innerhalb der Lions Welt</a:t>
            </a:r>
          </a:p>
          <a:p>
            <a:pPr lvl="0" algn="just"/>
            <a:r>
              <a:rPr lang="de-AT" sz="2100" dirty="0">
                <a:effectLst/>
                <a:latin typeface="Calibri" panose="020F0502020204030204" pitchFamily="34" charset="0"/>
                <a:ea typeface="Times New Roman" panose="02020603050405020304" pitchFamily="18" charset="0"/>
                <a:cs typeface="Arial" panose="020B0604020202020204" pitchFamily="34" charset="0"/>
              </a:rPr>
              <a:t>	</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E</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in „Löwe“ in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jedem</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Lions Club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verantwortlich </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für </a:t>
            </a:r>
            <a:r>
              <a:rPr lang="de-AT" sz="2100" dirty="0">
                <a:effectLst/>
                <a:latin typeface="Calibri" panose="020F0502020204030204" pitchFamily="34" charset="0"/>
                <a:ea typeface="Times New Roman" panose="02020603050405020304" pitchFamily="18" charset="0"/>
                <a:cs typeface="Arial" panose="020B0604020202020204" pitchFamily="34" charset="0"/>
              </a:rPr>
              <a:t>LQ als </a:t>
            </a:r>
            <a:r>
              <a:rPr lang="de-AT" sz="2100" b="1" dirty="0">
                <a:effectLst/>
                <a:latin typeface="Calibri" panose="020F0502020204030204" pitchFamily="34" charset="0"/>
                <a:ea typeface="Times New Roman" panose="02020603050405020304" pitchFamily="18" charset="0"/>
                <a:cs typeface="Arial" panose="020B0604020202020204" pitchFamily="34" charset="0"/>
              </a:rPr>
              <a:t>„</a:t>
            </a:r>
            <a:r>
              <a:rPr lang="de-AT" sz="2100" b="1" dirty="0">
                <a:latin typeface="Calibri" panose="020F0502020204030204" pitchFamily="34" charset="0"/>
                <a:ea typeface="Times New Roman" panose="02020603050405020304" pitchFamily="18" charset="0"/>
                <a:cs typeface="Arial" panose="020B0604020202020204" pitchFamily="34" charset="0"/>
              </a:rPr>
              <a:t>Botschafter</a:t>
            </a:r>
            <a:r>
              <a:rPr lang="de-AT" sz="2100" b="1" dirty="0">
                <a:effectLst/>
                <a:latin typeface="Calibri" panose="020F0502020204030204" pitchFamily="34" charset="0"/>
                <a:ea typeface="Times New Roman" panose="02020603050405020304" pitchFamily="18" charset="0"/>
                <a:cs typeface="Arial" panose="020B0604020202020204" pitchFamily="34" charset="0"/>
              </a:rPr>
              <a:t>“</a:t>
            </a:r>
          </a:p>
          <a:p>
            <a:pPr lvl="0" algn="just"/>
            <a:r>
              <a:rPr lang="de-AT" sz="2100" dirty="0">
                <a:latin typeface="Calibri" panose="020F0502020204030204" pitchFamily="34" charset="0"/>
                <a:ea typeface="Times New Roman" panose="02020603050405020304" pitchFamily="18" charset="0"/>
                <a:cs typeface="Arial" panose="020B0604020202020204" pitchFamily="34" charset="0"/>
              </a:rPr>
              <a:t>	</a:t>
            </a:r>
            <a:r>
              <a:rPr lang="de-AT" sz="2100"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r>
              <a:rPr lang="de-AT" sz="2100" dirty="0">
                <a:latin typeface="Calibri" panose="020F0502020204030204" pitchFamily="34" charset="0"/>
                <a:ea typeface="Times New Roman" panose="02020603050405020304" pitchFamily="18" charset="0"/>
                <a:cs typeface="Arial" panose="020B0604020202020204" pitchFamily="34" charset="0"/>
              </a:rPr>
              <a:t>	Ein „Löwe“ in jeder Zone verantwortlich für LQ als </a:t>
            </a:r>
            <a:r>
              <a:rPr lang="de-AT" sz="2100" b="1" dirty="0">
                <a:latin typeface="Calibri" panose="020F0502020204030204" pitchFamily="34" charset="0"/>
                <a:ea typeface="Times New Roman" panose="02020603050405020304" pitchFamily="18" charset="0"/>
                <a:cs typeface="Arial" panose="020B0604020202020204" pitchFamily="34" charset="0"/>
              </a:rPr>
              <a:t>„Botschafter“</a:t>
            </a:r>
            <a:endParaRPr lang="de-AT" sz="2100" dirty="0">
              <a:effectLst/>
              <a:latin typeface="Calibri" panose="020F0502020204030204" pitchFamily="34" charset="0"/>
              <a:ea typeface="Times New Roman" panose="02020603050405020304" pitchFamily="18" charset="0"/>
              <a:cs typeface="Arial" panose="020B0604020202020204" pitchFamily="34" charset="0"/>
            </a:endParaRPr>
          </a:p>
          <a:p>
            <a:pPr lvl="0" algn="just"/>
            <a:endParaRPr lang="de-AT" sz="10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2100" b="1" dirty="0">
                <a:effectLst/>
                <a:latin typeface="Wingdings" panose="05000000000000000000" pitchFamily="2" charset="2"/>
                <a:ea typeface="Times New Roman" panose="02020603050405020304" pitchFamily="18" charset="0"/>
                <a:cs typeface="Arial" panose="020B0604020202020204" pitchFamily="34" charset="0"/>
              </a:rPr>
              <a:t>m </a:t>
            </a:r>
            <a:r>
              <a:rPr lang="de-AT" sz="2100" b="1" dirty="0">
                <a:effectLst/>
                <a:latin typeface="Calibri" panose="020F0502020204030204" pitchFamily="34" charset="0"/>
                <a:ea typeface="Times New Roman" panose="02020603050405020304" pitchFamily="18" charset="0"/>
                <a:cs typeface="Arial" panose="020B0604020202020204" pitchFamily="34" charset="0"/>
              </a:rPr>
              <a:t>Lions Quest </a:t>
            </a:r>
            <a:r>
              <a:rPr lang="de-AT" sz="2100" b="1" dirty="0">
                <a:latin typeface="Calibri" panose="020F0502020204030204" pitchFamily="34" charset="0"/>
                <a:ea typeface="Times New Roman" panose="02020603050405020304" pitchFamily="18" charset="0"/>
                <a:cs typeface="Arial" panose="020B0604020202020204" pitchFamily="34" charset="0"/>
              </a:rPr>
              <a:t>als </a:t>
            </a:r>
            <a:r>
              <a:rPr lang="de-AT" sz="2100" b="1" dirty="0">
                <a:effectLst/>
                <a:latin typeface="Calibri" panose="020F0502020204030204" pitchFamily="34" charset="0"/>
                <a:ea typeface="Times New Roman" panose="02020603050405020304" pitchFamily="18" charset="0"/>
                <a:cs typeface="Arial" panose="020B0604020202020204" pitchFamily="34" charset="0"/>
              </a:rPr>
              <a:t>längerfristige </a:t>
            </a:r>
            <a:r>
              <a:rPr lang="de-AT" sz="2100" b="1" dirty="0" err="1">
                <a:effectLst/>
                <a:latin typeface="Calibri" panose="020F0502020204030204" pitchFamily="34" charset="0"/>
                <a:ea typeface="Times New Roman" panose="02020603050405020304" pitchFamily="18" charset="0"/>
                <a:cs typeface="Arial" panose="020B0604020202020204" pitchFamily="34" charset="0"/>
              </a:rPr>
              <a:t>Activity</a:t>
            </a:r>
            <a:r>
              <a:rPr lang="de-AT" sz="2100" b="1" dirty="0">
                <a:effectLst/>
                <a:latin typeface="Calibri" panose="020F0502020204030204" pitchFamily="34" charset="0"/>
                <a:ea typeface="Times New Roman" panose="02020603050405020304" pitchFamily="18" charset="0"/>
                <a:cs typeface="Arial" panose="020B0604020202020204" pitchFamily="34" charset="0"/>
              </a:rPr>
              <a:t> - Patenschaft für „Lions Quest Schulen“</a:t>
            </a:r>
          </a:p>
          <a:p>
            <a:pPr lvl="0" algn="just"/>
            <a:r>
              <a:rPr lang="de-AT" sz="2100" dirty="0">
                <a:effectLst/>
                <a:latin typeface="Calibri" panose="020F0502020204030204" pitchFamily="34" charset="0"/>
                <a:ea typeface="Times New Roman" panose="02020603050405020304" pitchFamily="18" charset="0"/>
                <a:cs typeface="Arial" panose="020B0604020202020204" pitchFamily="34" charset="0"/>
              </a:rPr>
              <a:t>	</a:t>
            </a:r>
            <a:r>
              <a:rPr lang="de-AT" sz="21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2100" i="1" dirty="0">
                <a:latin typeface="Calibri" panose="020F0502020204030204" pitchFamily="34" charset="0"/>
                <a:cs typeface="Arial" panose="020B0604020202020204" pitchFamily="34" charset="0"/>
                <a:sym typeface="Wingdings" panose="05000000000000000000" pitchFamily="2" charset="2"/>
              </a:rPr>
              <a:t>Lions sind „Weltmeister“ im „Fund </a:t>
            </a:r>
            <a:r>
              <a:rPr lang="de-AT" sz="2100" i="1" dirty="0" err="1">
                <a:latin typeface="Calibri" panose="020F0502020204030204" pitchFamily="34" charset="0"/>
                <a:cs typeface="Arial" panose="020B0604020202020204" pitchFamily="34" charset="0"/>
                <a:sym typeface="Wingdings" panose="05000000000000000000" pitchFamily="2" charset="2"/>
              </a:rPr>
              <a:t>raising</a:t>
            </a:r>
            <a:r>
              <a:rPr lang="de-AT" sz="2100" i="1" dirty="0">
                <a:latin typeface="Calibri" panose="020F0502020204030204" pitchFamily="34" charset="0"/>
                <a:cs typeface="Arial" panose="020B0604020202020204" pitchFamily="34" charset="0"/>
                <a:sym typeface="Wingdings" panose="05000000000000000000" pitchFamily="2" charset="2"/>
              </a:rPr>
              <a:t>“, aber mitunter haben die Clubs 			Schwierigkeiten das erwirtschaftete Geld sinnvoll im Sinne der </a:t>
            </a:r>
            <a:r>
              <a:rPr lang="de-AT" sz="2100" i="1" dirty="0" err="1">
                <a:latin typeface="Calibri" panose="020F0502020204030204" pitchFamily="34" charset="0"/>
                <a:cs typeface="Arial" panose="020B0604020202020204" pitchFamily="34" charset="0"/>
                <a:sym typeface="Wingdings" panose="05000000000000000000" pitchFamily="2" charset="2"/>
              </a:rPr>
              <a:t>lionistischen</a:t>
            </a:r>
            <a:r>
              <a:rPr lang="de-AT" sz="2100" i="1" dirty="0">
                <a:latin typeface="Calibri" panose="020F0502020204030204" pitchFamily="34" charset="0"/>
                <a:cs typeface="Arial" panose="020B0604020202020204" pitchFamily="34" charset="0"/>
                <a:sym typeface="Wingdings" panose="05000000000000000000" pitchFamily="2" charset="2"/>
              </a:rPr>
              <a:t> 			Idee auszugeben.</a:t>
            </a:r>
          </a:p>
          <a:p>
            <a:pPr lvl="0" algn="just"/>
            <a:r>
              <a:rPr lang="de-AT" sz="2100" b="1" dirty="0">
                <a:latin typeface="Calibri" panose="020F0502020204030204" pitchFamily="34" charset="0"/>
                <a:cs typeface="Arial" panose="020B0604020202020204" pitchFamily="34" charset="0"/>
                <a:sym typeface="Wingdings" panose="05000000000000000000" pitchFamily="2" charset="2"/>
              </a:rPr>
              <a:t>	</a:t>
            </a:r>
            <a:endParaRPr lang="de-AT" sz="2100" b="1" dirty="0"/>
          </a:p>
        </p:txBody>
      </p:sp>
    </p:spTree>
    <p:extLst>
      <p:ext uri="{BB962C8B-B14F-4D97-AF65-F5344CB8AC3E}">
        <p14:creationId xmlns:p14="http://schemas.microsoft.com/office/powerpoint/2010/main" val="141403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F0DCFFA-66EB-6EA4-9D23-4716EDB361F1}"/>
              </a:ext>
            </a:extLst>
          </p:cNvPr>
          <p:cNvSpPr txBox="1"/>
          <p:nvPr/>
        </p:nvSpPr>
        <p:spPr>
          <a:xfrm>
            <a:off x="817123" y="951398"/>
            <a:ext cx="8647889" cy="5324535"/>
          </a:xfrm>
          <a:prstGeom prst="rect">
            <a:avLst/>
          </a:prstGeom>
          <a:noFill/>
        </p:spPr>
        <p:txBody>
          <a:bodyPr wrap="square">
            <a:spAutoFit/>
          </a:bodyPr>
          <a:lstStyle/>
          <a:p>
            <a:r>
              <a:rPr lang="de-AT" sz="2800" b="1" dirty="0">
                <a:solidFill>
                  <a:schemeClr val="accent1"/>
                </a:solidFill>
              </a:rPr>
              <a:t>Lions Quest – Frischer Wind in 114O</a:t>
            </a:r>
          </a:p>
          <a:p>
            <a:r>
              <a:rPr lang="de-AT" sz="2400" b="1" dirty="0"/>
              <a:t>Neue Lions Quest </a:t>
            </a:r>
            <a:r>
              <a:rPr lang="de-AT" sz="2400" b="1" dirty="0" err="1"/>
              <a:t>Distriktsbeauftragte</a:t>
            </a:r>
            <a:r>
              <a:rPr lang="de-AT" sz="2400" b="1" dirty="0"/>
              <a:t> </a:t>
            </a:r>
            <a:r>
              <a:rPr lang="de-AT" sz="2400" dirty="0"/>
              <a:t>-  Mariantonietta Talpo</a:t>
            </a:r>
          </a:p>
          <a:p>
            <a:endParaRPr lang="de-AT" sz="2400" dirty="0"/>
          </a:p>
          <a:p>
            <a:r>
              <a:rPr lang="de-AT" sz="2400" b="1" dirty="0"/>
              <a:t>Lions Quest Seminare </a:t>
            </a:r>
            <a:r>
              <a:rPr lang="de-AT" sz="2400" dirty="0"/>
              <a:t>	5 Seminare innerhalb weniger Wochen</a:t>
            </a:r>
          </a:p>
          <a:p>
            <a:endParaRPr lang="de-AT" sz="2400" dirty="0"/>
          </a:p>
          <a:p>
            <a:pPr marL="342900" indent="-342900">
              <a:buFontTx/>
              <a:buChar char="-"/>
            </a:pPr>
            <a:r>
              <a:rPr lang="de-AT" sz="2400" dirty="0" err="1"/>
              <a:t>Infinum</a:t>
            </a:r>
            <a:endParaRPr lang="de-AT" sz="2400" dirty="0"/>
          </a:p>
          <a:p>
            <a:pPr marL="342900" indent="-342900">
              <a:buFontTx/>
              <a:buChar char="-"/>
            </a:pPr>
            <a:r>
              <a:rPr lang="de-AT" sz="2400" dirty="0"/>
              <a:t>Kollegium </a:t>
            </a:r>
            <a:r>
              <a:rPr lang="de-AT" sz="2400" dirty="0" err="1"/>
              <a:t>Kalksburg</a:t>
            </a:r>
            <a:endParaRPr lang="de-AT" sz="2400" dirty="0"/>
          </a:p>
          <a:p>
            <a:pPr marL="342900" indent="-342900">
              <a:buFontTx/>
              <a:buChar char="-"/>
            </a:pPr>
            <a:r>
              <a:rPr lang="de-AT" sz="2400" dirty="0"/>
              <a:t>MS Loquai Platz (2 Seminare)</a:t>
            </a:r>
          </a:p>
          <a:p>
            <a:pPr marL="342900" indent="-342900">
              <a:buFontTx/>
              <a:buChar char="-"/>
            </a:pPr>
            <a:r>
              <a:rPr lang="de-AT" sz="2400" dirty="0"/>
              <a:t>Ukrainische Schule in Wien (mit ukrainischer Trainerin) </a:t>
            </a:r>
          </a:p>
          <a:p>
            <a:endParaRPr lang="de-AT" sz="2400" dirty="0"/>
          </a:p>
          <a:p>
            <a:r>
              <a:rPr lang="de-AT" sz="2400" b="1" dirty="0"/>
              <a:t>Trend hält an</a:t>
            </a:r>
          </a:p>
          <a:p>
            <a:endParaRPr lang="de-AT" sz="2400" dirty="0"/>
          </a:p>
          <a:p>
            <a:r>
              <a:rPr lang="de-AT" sz="2400" b="1" dirty="0"/>
              <a:t>Hauptproblem – Finanzierung</a:t>
            </a:r>
          </a:p>
          <a:p>
            <a:r>
              <a:rPr lang="de-AT" sz="2400" b="1" dirty="0"/>
              <a:t>Core4 Grant (LCIF) in Vorbereitung</a:t>
            </a:r>
          </a:p>
        </p:txBody>
      </p:sp>
    </p:spTree>
    <p:extLst>
      <p:ext uri="{BB962C8B-B14F-4D97-AF65-F5344CB8AC3E}">
        <p14:creationId xmlns:p14="http://schemas.microsoft.com/office/powerpoint/2010/main" val="278375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0A18323-869B-1E4A-EA72-E49C51461645}"/>
              </a:ext>
            </a:extLst>
          </p:cNvPr>
          <p:cNvSpPr txBox="1"/>
          <p:nvPr/>
        </p:nvSpPr>
        <p:spPr>
          <a:xfrm>
            <a:off x="457199" y="1443317"/>
            <a:ext cx="5109091" cy="2585323"/>
          </a:xfrm>
          <a:prstGeom prst="rect">
            <a:avLst/>
          </a:prstGeom>
          <a:noFill/>
        </p:spPr>
        <p:txBody>
          <a:bodyPr wrap="none" rtlCol="0">
            <a:spAutoFit/>
          </a:bodyPr>
          <a:lstStyle/>
          <a:p>
            <a:r>
              <a:rPr lang="de-DE" b="1" dirty="0">
                <a:solidFill>
                  <a:schemeClr val="accent1">
                    <a:lumMod val="75000"/>
                  </a:schemeClr>
                </a:solidFill>
                <a:latin typeface="Arial Black" panose="020B0A04020102020204" pitchFamily="34" charset="0"/>
              </a:rPr>
              <a:t>W E R B E V E R A N S T A L T U N G     </a:t>
            </a:r>
          </a:p>
          <a:p>
            <a:r>
              <a:rPr lang="de-DE" b="1" dirty="0">
                <a:solidFill>
                  <a:schemeClr val="accent1">
                    <a:lumMod val="75000"/>
                  </a:schemeClr>
                </a:solidFill>
                <a:latin typeface="Arial Black" panose="020B0A04020102020204" pitchFamily="34" charset="0"/>
              </a:rPr>
              <a:t>Mittelschulen:</a:t>
            </a:r>
          </a:p>
          <a:p>
            <a:endParaRPr lang="de-DE" dirty="0"/>
          </a:p>
          <a:p>
            <a:r>
              <a:rPr lang="de-DE" b="1" i="1" dirty="0"/>
              <a:t>Organisation:	</a:t>
            </a:r>
            <a:r>
              <a:rPr lang="de-DE" dirty="0"/>
              <a:t>	</a:t>
            </a:r>
          </a:p>
          <a:p>
            <a:r>
              <a:rPr lang="de-DE" dirty="0"/>
              <a:t>H. Martinek / A. </a:t>
            </a:r>
            <a:r>
              <a:rPr lang="de-DE" dirty="0" err="1"/>
              <a:t>Hrusca</a:t>
            </a:r>
            <a:endParaRPr lang="de-DE" dirty="0"/>
          </a:p>
          <a:p>
            <a:endParaRPr lang="de-DE" dirty="0"/>
          </a:p>
          <a:p>
            <a:r>
              <a:rPr lang="de-DE" b="1" i="1" dirty="0"/>
              <a:t>Unterstützung:  </a:t>
            </a:r>
            <a:r>
              <a:rPr lang="de-DE" dirty="0"/>
              <a:t>	</a:t>
            </a:r>
          </a:p>
          <a:p>
            <a:r>
              <a:rPr lang="de-DE" dirty="0"/>
              <a:t>LC Bad Leonfelden </a:t>
            </a:r>
          </a:p>
          <a:p>
            <a:r>
              <a:rPr lang="de-DE" dirty="0"/>
              <a:t>Präsident </a:t>
            </a:r>
            <a:r>
              <a:rPr lang="de-DE" dirty="0" err="1"/>
              <a:t>Stumptner</a:t>
            </a:r>
            <a:r>
              <a:rPr lang="de-DE" dirty="0"/>
              <a:t>)</a:t>
            </a:r>
            <a:endParaRPr lang="de-AT" dirty="0"/>
          </a:p>
        </p:txBody>
      </p:sp>
      <p:sp>
        <p:nvSpPr>
          <p:cNvPr id="5" name="Textfeld 4">
            <a:extLst>
              <a:ext uri="{FF2B5EF4-FFF2-40B4-BE49-F238E27FC236}">
                <a16:creationId xmlns:a16="http://schemas.microsoft.com/office/drawing/2014/main" id="{DB3D909C-D1E8-00A8-8276-CF7CD9C7418E}"/>
              </a:ext>
            </a:extLst>
          </p:cNvPr>
          <p:cNvSpPr txBox="1"/>
          <p:nvPr/>
        </p:nvSpPr>
        <p:spPr>
          <a:xfrm>
            <a:off x="4323230" y="2012703"/>
            <a:ext cx="5959288" cy="3231654"/>
          </a:xfrm>
          <a:prstGeom prst="rect">
            <a:avLst/>
          </a:prstGeom>
          <a:noFill/>
        </p:spPr>
        <p:txBody>
          <a:bodyPr wrap="square">
            <a:spAutoFit/>
          </a:bodyPr>
          <a:lstStyle/>
          <a:p>
            <a:pPr algn="ctr">
              <a:buNone/>
            </a:pPr>
            <a:r>
              <a:rPr lang="de-DE" b="1" dirty="0">
                <a:effectLst/>
                <a:latin typeface="Calibri" panose="020F0502020204030204" pitchFamily="34" charset="0"/>
                <a:ea typeface="Times New Roman" panose="02020603050405020304" pitchFamily="18" charset="0"/>
              </a:rPr>
              <a:t>P r o g r a m </a:t>
            </a:r>
            <a:r>
              <a:rPr lang="de-DE" b="1" dirty="0" err="1">
                <a:effectLst/>
                <a:latin typeface="Calibri" panose="020F0502020204030204" pitchFamily="34" charset="0"/>
                <a:ea typeface="Times New Roman" panose="02020603050405020304" pitchFamily="18" charset="0"/>
              </a:rPr>
              <a:t>m</a:t>
            </a:r>
            <a:endParaRPr lang="de-AT" dirty="0">
              <a:effectLst/>
              <a:latin typeface="Times New Roman" panose="02020603050405020304" pitchFamily="18" charset="0"/>
              <a:ea typeface="Times New Roman" panose="02020603050405020304" pitchFamily="18" charset="0"/>
            </a:endParaRPr>
          </a:p>
          <a:p>
            <a:pPr>
              <a:buNone/>
            </a:pPr>
            <a:endParaRPr lang="de-AT" sz="1400" dirty="0">
              <a:effectLst/>
              <a:ea typeface="Times New Roman" panose="02020603050405020304" pitchFamily="18" charset="0"/>
            </a:endParaRPr>
          </a:p>
          <a:p>
            <a:pPr>
              <a:buNone/>
            </a:pPr>
            <a:r>
              <a:rPr lang="de-DE" sz="1400" b="1" i="1" dirty="0">
                <a:effectLst/>
                <a:ea typeface="Times New Roman" panose="02020603050405020304" pitchFamily="18" charset="0"/>
              </a:rPr>
              <a:t>Begrüßung</a:t>
            </a:r>
            <a:endParaRPr lang="de-AT" sz="1400" dirty="0">
              <a:effectLst/>
              <a:ea typeface="Times New Roman" panose="02020603050405020304" pitchFamily="18" charset="0"/>
            </a:endParaRPr>
          </a:p>
          <a:p>
            <a:pPr marL="270510">
              <a:buNone/>
            </a:pPr>
            <a:r>
              <a:rPr lang="de-DE" sz="1400" dirty="0">
                <a:effectLst/>
                <a:ea typeface="Times New Roman" panose="02020603050405020304" pitchFamily="18" charset="0"/>
              </a:rPr>
              <a:t> </a:t>
            </a:r>
            <a:endParaRPr lang="de-AT" sz="1400" dirty="0">
              <a:effectLst/>
              <a:ea typeface="Times New Roman" panose="02020603050405020304" pitchFamily="18" charset="0"/>
            </a:endParaRPr>
          </a:p>
          <a:p>
            <a:pPr lvl="0"/>
            <a:r>
              <a:rPr lang="de-DE" sz="1400" dirty="0">
                <a:effectLst/>
                <a:latin typeface="Wingdings" panose="05000000000000000000" pitchFamily="2" charset="2"/>
                <a:ea typeface="Times New Roman" panose="02020603050405020304" pitchFamily="18" charset="0"/>
              </a:rPr>
              <a:t>m</a:t>
            </a:r>
            <a:r>
              <a:rPr lang="de-DE" sz="1400" dirty="0">
                <a:effectLst/>
                <a:ea typeface="Times New Roman" panose="02020603050405020304" pitchFamily="18" charset="0"/>
              </a:rPr>
              <a:t>	Neues und Bekanntes aus der Lions Quest Welt	Ferdinand Hacker</a:t>
            </a:r>
            <a:endParaRPr lang="de-AT" sz="1400" dirty="0">
              <a:effectLst/>
              <a:ea typeface="Times New Roman" panose="02020603050405020304" pitchFamily="18" charset="0"/>
            </a:endParaRPr>
          </a:p>
          <a:p>
            <a:pPr marL="270510">
              <a:buNone/>
            </a:pPr>
            <a:r>
              <a:rPr lang="de-DE" sz="1400" dirty="0">
                <a:effectLst/>
                <a:ea typeface="Times New Roman" panose="02020603050405020304" pitchFamily="18" charset="0"/>
              </a:rPr>
              <a:t> </a:t>
            </a:r>
            <a:endParaRPr lang="de-AT" sz="1400" dirty="0">
              <a:effectLst/>
              <a:ea typeface="Times New Roman" panose="02020603050405020304" pitchFamily="18" charset="0"/>
            </a:endParaRPr>
          </a:p>
          <a:p>
            <a:pPr lvl="0"/>
            <a:r>
              <a:rPr lang="de-DE" sz="1400" dirty="0">
                <a:effectLst/>
                <a:latin typeface="Wingdings" panose="05000000000000000000" pitchFamily="2" charset="2"/>
                <a:ea typeface="Times New Roman" panose="02020603050405020304" pitchFamily="18" charset="0"/>
              </a:rPr>
              <a:t>m</a:t>
            </a:r>
            <a:r>
              <a:rPr lang="de-DE" sz="1400" dirty="0">
                <a:effectLst/>
                <a:ea typeface="Times New Roman" panose="02020603050405020304" pitchFamily="18" charset="0"/>
              </a:rPr>
              <a:t>	Lions Quest Seminare – Inhalte und Organisation	Karin </a:t>
            </a:r>
            <a:r>
              <a:rPr lang="de-DE" sz="1400" dirty="0" err="1">
                <a:effectLst/>
                <a:ea typeface="Times New Roman" panose="02020603050405020304" pitchFamily="18" charset="0"/>
              </a:rPr>
              <a:t>Starlinger</a:t>
            </a:r>
            <a:r>
              <a:rPr lang="de-DE" sz="1400" dirty="0">
                <a:effectLst/>
                <a:ea typeface="Times New Roman" panose="02020603050405020304" pitchFamily="18" charset="0"/>
              </a:rPr>
              <a:t>- </a:t>
            </a:r>
            <a:endParaRPr lang="de-AT" sz="1400" dirty="0">
              <a:effectLst/>
              <a:ea typeface="Times New Roman" panose="02020603050405020304" pitchFamily="18" charset="0"/>
            </a:endParaRPr>
          </a:p>
          <a:p>
            <a:pPr marL="4046220">
              <a:buNone/>
            </a:pPr>
            <a:r>
              <a:rPr lang="de-DE" sz="1400" dirty="0">
                <a:effectLst/>
                <a:ea typeface="Times New Roman" panose="02020603050405020304" pitchFamily="18" charset="0"/>
              </a:rPr>
              <a:t>	</a:t>
            </a:r>
            <a:r>
              <a:rPr lang="de-DE" sz="1400" dirty="0" err="1">
                <a:effectLst/>
                <a:ea typeface="Times New Roman" panose="02020603050405020304" pitchFamily="18" charset="0"/>
              </a:rPr>
              <a:t>Baumgartinger</a:t>
            </a:r>
            <a:r>
              <a:rPr lang="de-DE" sz="1400" dirty="0">
                <a:effectLst/>
                <a:ea typeface="Times New Roman" panose="02020603050405020304" pitchFamily="18" charset="0"/>
              </a:rPr>
              <a:t>, SQM</a:t>
            </a:r>
            <a:endParaRPr lang="de-AT" sz="1400" dirty="0">
              <a:effectLst/>
              <a:ea typeface="Times New Roman" panose="02020603050405020304" pitchFamily="18" charset="0"/>
            </a:endParaRPr>
          </a:p>
          <a:p>
            <a:pPr lvl="0"/>
            <a:r>
              <a:rPr lang="de-DE" sz="1400" dirty="0">
                <a:latin typeface="Wingdings" panose="05000000000000000000" pitchFamily="2" charset="2"/>
                <a:ea typeface="Times New Roman" panose="02020603050405020304" pitchFamily="18" charset="0"/>
              </a:rPr>
              <a:t>m</a:t>
            </a:r>
            <a:r>
              <a:rPr lang="de-DE" sz="1400" dirty="0">
                <a:effectLst/>
                <a:ea typeface="Times New Roman" panose="02020603050405020304" pitchFamily="18" charset="0"/>
              </a:rPr>
              <a:t>	Lions Quest – Best Practice Beispiel</a:t>
            </a:r>
            <a:endParaRPr lang="de-AT" sz="1400" dirty="0">
              <a:effectLst/>
              <a:ea typeface="Times New Roman" panose="02020603050405020304" pitchFamily="18" charset="0"/>
            </a:endParaRPr>
          </a:p>
          <a:p>
            <a:pPr marL="270510">
              <a:buNone/>
            </a:pPr>
            <a:r>
              <a:rPr lang="de-DE" sz="1400" dirty="0">
                <a:effectLst/>
                <a:ea typeface="Times New Roman" panose="02020603050405020304" pitchFamily="18" charset="0"/>
              </a:rPr>
              <a:t>	Lions Quest Schule Mittelschule Scheifling		Birgit Felber, Dir</a:t>
            </a:r>
            <a:endParaRPr lang="de-AT" sz="1400" dirty="0">
              <a:effectLst/>
              <a:ea typeface="Times New Roman" panose="02020603050405020304" pitchFamily="18" charset="0"/>
            </a:endParaRPr>
          </a:p>
          <a:p>
            <a:pPr marL="270510">
              <a:buNone/>
            </a:pPr>
            <a:r>
              <a:rPr lang="de-DE" sz="1400" dirty="0">
                <a:effectLst/>
                <a:ea typeface="Times New Roman" panose="02020603050405020304" pitchFamily="18" charset="0"/>
              </a:rPr>
              <a:t>									Maria Pail, </a:t>
            </a:r>
            <a:r>
              <a:rPr lang="de-DE" sz="1400" dirty="0" err="1">
                <a:effectLst/>
                <a:ea typeface="Times New Roman" panose="02020603050405020304" pitchFamily="18" charset="0"/>
              </a:rPr>
              <a:t>Stv</a:t>
            </a:r>
            <a:r>
              <a:rPr lang="de-DE" sz="1400" dirty="0">
                <a:effectLst/>
                <a:ea typeface="Times New Roman" panose="02020603050405020304" pitchFamily="18" charset="0"/>
              </a:rPr>
              <a:t> .Dir</a:t>
            </a:r>
            <a:endParaRPr lang="de-AT" sz="1400" dirty="0">
              <a:effectLst/>
              <a:ea typeface="Times New Roman" panose="02020603050405020304" pitchFamily="18" charset="0"/>
            </a:endParaRPr>
          </a:p>
          <a:p>
            <a:pPr>
              <a:buNone/>
            </a:pPr>
            <a:r>
              <a:rPr lang="de-DE" sz="1400" dirty="0">
                <a:effectLst/>
                <a:ea typeface="Times New Roman" panose="02020603050405020304" pitchFamily="18" charset="0"/>
              </a:rPr>
              <a:t> </a:t>
            </a:r>
            <a:endParaRPr lang="de-AT" sz="1400" dirty="0">
              <a:effectLst/>
              <a:ea typeface="Times New Roman" panose="02020603050405020304" pitchFamily="18" charset="0"/>
            </a:endParaRPr>
          </a:p>
          <a:p>
            <a:pPr lvl="0"/>
            <a:r>
              <a:rPr lang="de-DE" sz="1400" dirty="0">
                <a:latin typeface="Wingdings" panose="05000000000000000000" pitchFamily="2" charset="2"/>
                <a:ea typeface="Times New Roman" panose="02020603050405020304" pitchFamily="18" charset="0"/>
              </a:rPr>
              <a:t>m</a:t>
            </a:r>
            <a:r>
              <a:rPr lang="de-DE" sz="1400" dirty="0">
                <a:effectLst/>
                <a:ea typeface="Times New Roman" panose="02020603050405020304" pitchFamily="18" charset="0"/>
              </a:rPr>
              <a:t>	Gemütliches Beisammensein, Erfahrungsaustausch</a:t>
            </a:r>
            <a:endParaRPr lang="de-AT" sz="1400" dirty="0">
              <a:effectLst/>
              <a:ea typeface="Times New Roman" panose="02020603050405020304" pitchFamily="18" charset="0"/>
            </a:endParaRPr>
          </a:p>
          <a:p>
            <a:pPr marL="270510">
              <a:buNone/>
            </a:pPr>
            <a:r>
              <a:rPr lang="de-DE" sz="1800" dirty="0">
                <a:effectLst/>
                <a:latin typeface="Calibri" panose="020F0502020204030204" pitchFamily="34" charset="0"/>
                <a:ea typeface="Times New Roman" panose="02020603050405020304" pitchFamily="18" charset="0"/>
              </a:rPr>
              <a:t> </a:t>
            </a:r>
            <a:endParaRPr lang="de-A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99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9A3D60E-5357-41DD-8E53-2EF12AABB055}"/>
              </a:ext>
            </a:extLst>
          </p:cNvPr>
          <p:cNvSpPr txBox="1"/>
          <p:nvPr/>
        </p:nvSpPr>
        <p:spPr>
          <a:xfrm>
            <a:off x="589305" y="1044731"/>
            <a:ext cx="1991251" cy="800219"/>
          </a:xfrm>
          <a:prstGeom prst="rect">
            <a:avLst/>
          </a:prstGeom>
          <a:noFill/>
        </p:spPr>
        <p:txBody>
          <a:bodyPr wrap="none" rtlCol="0">
            <a:spAutoFit/>
          </a:bodyPr>
          <a:lstStyle/>
          <a:p>
            <a:r>
              <a:rPr lang="de-DE" sz="2800" b="1" dirty="0">
                <a:solidFill>
                  <a:schemeClr val="accent1">
                    <a:lumMod val="75000"/>
                  </a:schemeClr>
                </a:solidFill>
                <a:latin typeface="Aptos Black" panose="020B0004020202020204" pitchFamily="34" charset="0"/>
              </a:rPr>
              <a:t>I N H A L T :</a:t>
            </a:r>
          </a:p>
          <a:p>
            <a:endParaRPr lang="de-AT" dirty="0"/>
          </a:p>
        </p:txBody>
      </p:sp>
      <p:sp>
        <p:nvSpPr>
          <p:cNvPr id="3" name="Inhaltsplatzhalter 2">
            <a:extLst>
              <a:ext uri="{FF2B5EF4-FFF2-40B4-BE49-F238E27FC236}">
                <a16:creationId xmlns:a16="http://schemas.microsoft.com/office/drawing/2014/main" id="{38E5C519-6717-51CC-0B32-14201D3D2B2D}"/>
              </a:ext>
            </a:extLst>
          </p:cNvPr>
          <p:cNvSpPr txBox="1">
            <a:spLocks/>
          </p:cNvSpPr>
          <p:nvPr/>
        </p:nvSpPr>
        <p:spPr>
          <a:xfrm>
            <a:off x="583294" y="1589963"/>
            <a:ext cx="9790591" cy="5335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m"/>
              <a:tabLst>
                <a:tab pos="534988" algn="l"/>
              </a:tabLst>
            </a:pPr>
            <a:r>
              <a:rPr lang="de-AT" sz="2000" dirty="0"/>
              <a:t>  	</a:t>
            </a:r>
            <a:r>
              <a:rPr lang="de-AT" sz="2000" b="1" dirty="0"/>
              <a:t>LIONS QUEST 				Corporate Identity</a:t>
            </a:r>
          </a:p>
          <a:p>
            <a:pPr marL="0" indent="0">
              <a:lnSpc>
                <a:spcPct val="100000"/>
              </a:lnSpc>
              <a:spcBef>
                <a:spcPts val="0"/>
              </a:spcBef>
              <a:buNone/>
              <a:tabLst>
                <a:tab pos="534988" algn="l"/>
              </a:tabLst>
            </a:pPr>
            <a:endParaRPr lang="de-AT" sz="2000" b="1" dirty="0"/>
          </a:p>
          <a:p>
            <a:pPr>
              <a:lnSpc>
                <a:spcPct val="100000"/>
              </a:lnSpc>
              <a:spcBef>
                <a:spcPts val="0"/>
              </a:spcBef>
              <a:buFont typeface="Wingdings" panose="05000000000000000000" pitchFamily="2" charset="2"/>
              <a:buChar char="m"/>
              <a:tabLst>
                <a:tab pos="534988" algn="l"/>
              </a:tabLst>
            </a:pPr>
            <a:r>
              <a:rPr lang="de-AT" sz="2000" b="1" dirty="0"/>
              <a:t> 	LIONS QUEST QUALITY AWARD	</a:t>
            </a:r>
            <a:r>
              <a:rPr lang="de-AT" sz="2000" b="1" i="1" dirty="0">
                <a:sym typeface="Wingdings" panose="05000000000000000000" pitchFamily="2" charset="2"/>
              </a:rPr>
              <a:t>	Weg zur Lions Quest Schule</a:t>
            </a:r>
          </a:p>
          <a:p>
            <a:pPr marL="0" indent="0">
              <a:lnSpc>
                <a:spcPct val="100000"/>
              </a:lnSpc>
              <a:spcBef>
                <a:spcPts val="0"/>
              </a:spcBef>
              <a:buFont typeface="Arial" panose="020B0604020202020204" pitchFamily="34" charset="0"/>
              <a:buNone/>
              <a:tabLst>
                <a:tab pos="534988" algn="l"/>
              </a:tabLst>
            </a:pPr>
            <a:endParaRPr lang="de-AT" sz="2000" b="1" i="1" dirty="0"/>
          </a:p>
          <a:p>
            <a:pPr>
              <a:lnSpc>
                <a:spcPct val="100000"/>
              </a:lnSpc>
              <a:spcBef>
                <a:spcPts val="0"/>
              </a:spcBef>
              <a:buFont typeface="Wingdings" panose="05000000000000000000" pitchFamily="2" charset="2"/>
              <a:buChar char="m"/>
              <a:tabLst>
                <a:tab pos="534988" algn="l"/>
              </a:tabLst>
            </a:pPr>
            <a:r>
              <a:rPr lang="de-AT" sz="2000" b="1" dirty="0"/>
              <a:t>     ORGANISATORISCHE ASPEKTE</a:t>
            </a:r>
          </a:p>
          <a:p>
            <a:pPr marL="0" indent="0">
              <a:lnSpc>
                <a:spcPct val="100000"/>
              </a:lnSpc>
              <a:spcBef>
                <a:spcPts val="0"/>
              </a:spcBef>
              <a:buNone/>
              <a:tabLst>
                <a:tab pos="534988" algn="l"/>
              </a:tabLst>
            </a:pPr>
            <a:r>
              <a:rPr lang="de-AT" sz="2000" b="1" dirty="0"/>
              <a:t>	</a:t>
            </a:r>
            <a:r>
              <a:rPr lang="de-AT" sz="2000" b="1" i="1" dirty="0">
                <a:sym typeface="Wingdings" panose="05000000000000000000" pitchFamily="2" charset="2"/>
              </a:rPr>
              <a:t>	Lions Quest als rechtlich selbstständige Einheit Zusammenarbeit mit Lions</a:t>
            </a:r>
          </a:p>
          <a:p>
            <a:pPr marL="0" indent="0">
              <a:lnSpc>
                <a:spcPct val="100000"/>
              </a:lnSpc>
              <a:spcBef>
                <a:spcPts val="0"/>
              </a:spcBef>
              <a:buNone/>
              <a:tabLst>
                <a:tab pos="534988" algn="l"/>
              </a:tabLst>
            </a:pPr>
            <a:endParaRPr lang="de-AT" sz="2000" b="1" dirty="0"/>
          </a:p>
          <a:p>
            <a:pPr>
              <a:lnSpc>
                <a:spcPct val="100000"/>
              </a:lnSpc>
              <a:spcBef>
                <a:spcPts val="0"/>
              </a:spcBef>
              <a:buFont typeface="Wingdings" panose="05000000000000000000" pitchFamily="2" charset="2"/>
              <a:buChar char="m"/>
              <a:tabLst>
                <a:tab pos="534988" algn="l"/>
              </a:tabLst>
            </a:pPr>
            <a:r>
              <a:rPr lang="de-AT" sz="2000" b="1" dirty="0"/>
              <a:t>    ZUSAMENARBEIT DIREKT MIT SCHULEN</a:t>
            </a:r>
          </a:p>
          <a:p>
            <a:pPr marL="0" indent="0">
              <a:lnSpc>
                <a:spcPct val="100000"/>
              </a:lnSpc>
              <a:spcBef>
                <a:spcPts val="0"/>
              </a:spcBef>
              <a:buNone/>
              <a:tabLst>
                <a:tab pos="534988" algn="l"/>
              </a:tabLst>
            </a:pPr>
            <a:endParaRPr lang="de-AT" sz="2000" b="1" dirty="0"/>
          </a:p>
          <a:p>
            <a:pPr>
              <a:lnSpc>
                <a:spcPct val="100000"/>
              </a:lnSpc>
              <a:spcBef>
                <a:spcPts val="0"/>
              </a:spcBef>
              <a:buFont typeface="Wingdings" panose="05000000000000000000" pitchFamily="2" charset="2"/>
              <a:buChar char="m"/>
              <a:tabLst>
                <a:tab pos="534988" algn="l"/>
              </a:tabLst>
            </a:pPr>
            <a:r>
              <a:rPr lang="de-AT" sz="2000" b="1" dirty="0"/>
              <a:t> 	ZUSAMMENARBEIT MIT DEN BILDUNGSEINRICHTUNGEN</a:t>
            </a:r>
          </a:p>
          <a:p>
            <a:pPr marL="0" indent="0">
              <a:lnSpc>
                <a:spcPct val="100000"/>
              </a:lnSpc>
              <a:spcBef>
                <a:spcPts val="0"/>
              </a:spcBef>
              <a:buNone/>
              <a:tabLst>
                <a:tab pos="534988" algn="l"/>
              </a:tabLst>
            </a:pPr>
            <a:r>
              <a:rPr lang="de-AT" sz="2000" b="1" dirty="0"/>
              <a:t>	</a:t>
            </a:r>
            <a:r>
              <a:rPr lang="de-AT" sz="2000" b="1" dirty="0">
                <a:sym typeface="Wingdings" panose="05000000000000000000" pitchFamily="2" charset="2"/>
              </a:rPr>
              <a:t></a:t>
            </a:r>
            <a:r>
              <a:rPr lang="de-AT" sz="2000" b="1" dirty="0"/>
              <a:t>	mit unserer VISION </a:t>
            </a:r>
            <a:r>
              <a:rPr lang="de-AT" sz="2000" b="1" dirty="0">
                <a:sym typeface="Wingdings" panose="05000000000000000000" pitchFamily="2" charset="2"/>
              </a:rPr>
              <a:t></a:t>
            </a:r>
          </a:p>
          <a:p>
            <a:pPr marL="0" indent="0">
              <a:lnSpc>
                <a:spcPct val="100000"/>
              </a:lnSpc>
              <a:spcBef>
                <a:spcPts val="0"/>
              </a:spcBef>
              <a:buNone/>
              <a:tabLst>
                <a:tab pos="534988" algn="l"/>
              </a:tabLst>
            </a:pPr>
            <a:endParaRPr lang="de-AT" sz="2000" b="1" dirty="0">
              <a:sym typeface="Wingdings" panose="05000000000000000000" pitchFamily="2" charset="2"/>
            </a:endParaRPr>
          </a:p>
          <a:p>
            <a:pPr marL="0" indent="0">
              <a:lnSpc>
                <a:spcPct val="100000"/>
              </a:lnSpc>
              <a:spcBef>
                <a:spcPts val="0"/>
              </a:spcBef>
              <a:buNone/>
              <a:tabLst>
                <a:tab pos="534988" algn="l"/>
              </a:tabLst>
            </a:pPr>
            <a:r>
              <a:rPr lang="de-AT" sz="2000" b="1" dirty="0">
                <a:latin typeface="Wingdings" panose="05000000000000000000" pitchFamily="2" charset="2"/>
                <a:sym typeface="Wingdings" panose="05000000000000000000" pitchFamily="2" charset="2"/>
              </a:rPr>
              <a:t>m</a:t>
            </a:r>
            <a:r>
              <a:rPr lang="de-AT" sz="2000" b="1" dirty="0">
                <a:sym typeface="Wingdings" panose="05000000000000000000" pitchFamily="2" charset="2"/>
              </a:rPr>
              <a:t>	</a:t>
            </a:r>
            <a:r>
              <a:rPr lang="de-AT" sz="2000" b="1" dirty="0"/>
              <a:t>FINANZIELLE ASPEKTE</a:t>
            </a:r>
            <a:endParaRPr lang="de-AT" sz="2000" b="1" dirty="0">
              <a:sym typeface="Wingdings" panose="05000000000000000000" pitchFamily="2" charset="2"/>
            </a:endParaRPr>
          </a:p>
          <a:p>
            <a:pPr marL="0" indent="0">
              <a:lnSpc>
                <a:spcPct val="100000"/>
              </a:lnSpc>
              <a:spcBef>
                <a:spcPts val="0"/>
              </a:spcBef>
              <a:buNone/>
              <a:tabLst>
                <a:tab pos="534988" algn="l"/>
              </a:tabLst>
            </a:pPr>
            <a:endParaRPr lang="de-AT" sz="2000" b="1" dirty="0"/>
          </a:p>
          <a:p>
            <a:pPr marL="0" indent="0">
              <a:lnSpc>
                <a:spcPct val="100000"/>
              </a:lnSpc>
              <a:spcBef>
                <a:spcPts val="0"/>
              </a:spcBef>
              <a:buNone/>
              <a:tabLst>
                <a:tab pos="534988" algn="l"/>
              </a:tabLst>
            </a:pPr>
            <a:r>
              <a:rPr lang="de-AT" sz="2000" b="1" dirty="0">
                <a:latin typeface="Wingdings" panose="05000000000000000000" pitchFamily="2" charset="2"/>
              </a:rPr>
              <a:t>m</a:t>
            </a:r>
            <a:r>
              <a:rPr lang="de-AT" sz="2000" b="1" dirty="0"/>
              <a:t>	HERAUSFORDERUNG – SCHAFFUNG EINER LIONS QUEST FAMILIE</a:t>
            </a:r>
          </a:p>
          <a:p>
            <a:pPr marL="0" indent="0">
              <a:lnSpc>
                <a:spcPct val="100000"/>
              </a:lnSpc>
              <a:spcBef>
                <a:spcPts val="0"/>
              </a:spcBef>
              <a:buNone/>
              <a:tabLst>
                <a:tab pos="534988" algn="l"/>
              </a:tabLst>
            </a:pPr>
            <a:endParaRPr lang="de-AT" sz="2300" b="1" dirty="0"/>
          </a:p>
          <a:p>
            <a:pPr marL="0" indent="0">
              <a:lnSpc>
                <a:spcPct val="100000"/>
              </a:lnSpc>
              <a:buFont typeface="Arial" panose="020B0604020202020204" pitchFamily="34" charset="0"/>
              <a:buNone/>
              <a:tabLst>
                <a:tab pos="534988" algn="l"/>
              </a:tabLst>
            </a:pPr>
            <a:endParaRPr lang="de-AT" sz="2300" b="1" dirty="0"/>
          </a:p>
        </p:txBody>
      </p:sp>
    </p:spTree>
    <p:extLst>
      <p:ext uri="{BB962C8B-B14F-4D97-AF65-F5344CB8AC3E}">
        <p14:creationId xmlns:p14="http://schemas.microsoft.com/office/powerpoint/2010/main" val="322320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08176-D18A-4FE2-8B39-7492787D7A85}"/>
              </a:ext>
            </a:extLst>
          </p:cNvPr>
          <p:cNvSpPr txBox="1">
            <a:spLocks/>
          </p:cNvSpPr>
          <p:nvPr/>
        </p:nvSpPr>
        <p:spPr>
          <a:xfrm>
            <a:off x="302394" y="1057519"/>
            <a:ext cx="9946783" cy="7518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300" b="1" dirty="0">
                <a:solidFill>
                  <a:schemeClr val="accent1">
                    <a:lumMod val="75000"/>
                  </a:schemeClr>
                </a:solidFill>
                <a:latin typeface="Arial Black" panose="020B0A04020102020204" pitchFamily="34" charset="0"/>
              </a:rPr>
              <a:t>ZUSAMMENARBEIT MIT BILDUNGSDIREKTIONEN:</a:t>
            </a:r>
          </a:p>
          <a:p>
            <a:r>
              <a:rPr lang="de-AT" sz="2300" b="1" dirty="0">
                <a:solidFill>
                  <a:schemeClr val="accent1">
                    <a:lumMod val="75000"/>
                  </a:schemeClr>
                </a:solidFill>
              </a:rPr>
              <a:t>Zusammenarbeit wird intensiver und konkreter!</a:t>
            </a:r>
          </a:p>
          <a:p>
            <a:endParaRPr lang="de-AT" sz="2800" b="1" dirty="0">
              <a:solidFill>
                <a:schemeClr val="accent1">
                  <a:lumMod val="75000"/>
                </a:schemeClr>
              </a:solidFill>
              <a:latin typeface="+mn-lt"/>
            </a:endParaRPr>
          </a:p>
        </p:txBody>
      </p:sp>
      <p:sp>
        <p:nvSpPr>
          <p:cNvPr id="4" name="Textfeld 3">
            <a:extLst>
              <a:ext uri="{FF2B5EF4-FFF2-40B4-BE49-F238E27FC236}">
                <a16:creationId xmlns:a16="http://schemas.microsoft.com/office/drawing/2014/main" id="{4C7E0681-6BD9-45C9-99F1-994D317D16E1}"/>
              </a:ext>
            </a:extLst>
          </p:cNvPr>
          <p:cNvSpPr txBox="1"/>
          <p:nvPr/>
        </p:nvSpPr>
        <p:spPr>
          <a:xfrm>
            <a:off x="302394" y="1827372"/>
            <a:ext cx="10524928" cy="4878259"/>
          </a:xfrm>
          <a:prstGeom prst="rect">
            <a:avLst/>
          </a:prstGeom>
          <a:noFill/>
        </p:spPr>
        <p:txBody>
          <a:bodyPr wrap="square">
            <a:spAutoFit/>
          </a:bodyPr>
          <a:lstStyle/>
          <a:p>
            <a:pPr>
              <a:tabLst>
                <a:tab pos="534988" algn="l"/>
              </a:tabLst>
            </a:pPr>
            <a:endParaRPr lang="de-AT" sz="800" dirty="0"/>
          </a:p>
          <a:p>
            <a:pPr>
              <a:buFont typeface="Wingdings" panose="05000000000000000000" pitchFamily="2" charset="2"/>
              <a:buChar char="ð"/>
              <a:tabLst>
                <a:tab pos="534988" algn="l"/>
              </a:tabLst>
            </a:pPr>
            <a:r>
              <a:rPr lang="de-AT" sz="2200" dirty="0">
                <a:sym typeface="Wingdings" panose="05000000000000000000" pitchFamily="2" charset="2"/>
              </a:rPr>
              <a:t> 	</a:t>
            </a:r>
            <a:r>
              <a:rPr lang="de-AT" sz="2200" b="1" dirty="0">
                <a:sym typeface="Wingdings" panose="05000000000000000000" pitchFamily="2" charset="2"/>
              </a:rPr>
              <a:t>O.Ö.</a:t>
            </a:r>
            <a:r>
              <a:rPr lang="de-AT" sz="2200" b="1" dirty="0"/>
              <a:t>:</a:t>
            </a:r>
            <a:r>
              <a:rPr lang="de-AT" sz="2200" dirty="0"/>
              <a:t>		Empfehlung für Lions Quest an alle Schulen (10-18 Jahre)</a:t>
            </a:r>
          </a:p>
          <a:p>
            <a:pPr>
              <a:tabLst>
                <a:tab pos="534988" algn="l"/>
              </a:tabLst>
            </a:pPr>
            <a:r>
              <a:rPr lang="de-AT" sz="2200" dirty="0"/>
              <a:t>				Masterstudie Raphaela Möslinger über Lions Quest (PH Diözese Linz)</a:t>
            </a:r>
          </a:p>
          <a:p>
            <a:pPr marL="0" indent="0">
              <a:buNone/>
              <a:tabLst>
                <a:tab pos="534988" algn="l"/>
              </a:tabLst>
            </a:pPr>
            <a:endParaRPr lang="de-AT" sz="1000" dirty="0"/>
          </a:p>
          <a:p>
            <a:pPr marL="342900" indent="-342900">
              <a:buFont typeface="Wingdings" panose="05000000000000000000" pitchFamily="2" charset="2"/>
              <a:buChar char="ð"/>
              <a:tabLst>
                <a:tab pos="534988" algn="l"/>
              </a:tabLst>
            </a:pPr>
            <a:r>
              <a:rPr lang="de-AT" sz="2200" b="1" dirty="0">
                <a:sym typeface="Wingdings" panose="05000000000000000000" pitchFamily="2" charset="2"/>
              </a:rPr>
              <a:t>   Kärnten</a:t>
            </a:r>
            <a:r>
              <a:rPr lang="de-AT" sz="2200" b="1" dirty="0"/>
              <a:t>: </a:t>
            </a:r>
            <a:r>
              <a:rPr lang="de-AT" sz="2200" dirty="0"/>
              <a:t>	Unterstützung seitens der Bildungsdirektion für Lions Quest	</a:t>
            </a:r>
          </a:p>
          <a:p>
            <a:pPr>
              <a:tabLst>
                <a:tab pos="534988" algn="l"/>
              </a:tabLst>
            </a:pPr>
            <a:r>
              <a:rPr lang="de-AT" sz="2200" dirty="0"/>
              <a:t>				u.a. bei </a:t>
            </a:r>
            <a:r>
              <a:rPr lang="de-AT" sz="2200" b="1" dirty="0"/>
              <a:t>Cluster Schulen (Teamwork)</a:t>
            </a:r>
          </a:p>
          <a:p>
            <a:pPr marL="0" indent="0">
              <a:buNone/>
              <a:tabLst>
                <a:tab pos="534988" algn="l"/>
              </a:tabLst>
            </a:pPr>
            <a:r>
              <a:rPr lang="de-AT" sz="1000" dirty="0">
                <a:sym typeface="Wingdings" panose="05000000000000000000" pitchFamily="2" charset="2"/>
              </a:rPr>
              <a:t>	</a:t>
            </a:r>
          </a:p>
          <a:p>
            <a:pPr marL="342900" indent="-342900">
              <a:buFont typeface="Wingdings" panose="05000000000000000000" pitchFamily="2" charset="2"/>
              <a:buChar char="ð"/>
              <a:tabLst>
                <a:tab pos="534988" algn="l"/>
              </a:tabLst>
            </a:pPr>
            <a:r>
              <a:rPr lang="de-AT" sz="2200" b="1" dirty="0"/>
              <a:t> 	Salzburg: </a:t>
            </a:r>
            <a:r>
              <a:rPr lang="de-AT" sz="2200" dirty="0"/>
              <a:t>	PH Salzburg - LQ im Curriculum für die Fortbildung von LehrerInnen </a:t>
            </a:r>
          </a:p>
          <a:p>
            <a:pPr marL="0" indent="0">
              <a:buNone/>
              <a:tabLst>
                <a:tab pos="534988" algn="l"/>
              </a:tabLst>
            </a:pPr>
            <a:r>
              <a:rPr lang="de-AT" sz="2200" dirty="0"/>
              <a:t>				</a:t>
            </a:r>
            <a:r>
              <a:rPr lang="de-AT" sz="2200" dirty="0">
                <a:sym typeface="Wingdings" panose="05000000000000000000" pitchFamily="2" charset="2"/>
              </a:rPr>
              <a:t>PH Salzburg Edith Stein	– LQ im Curriculum für die Basisausbildung der 					LehrerInnen seit 2021/2022			</a:t>
            </a:r>
          </a:p>
          <a:p>
            <a:pPr marL="0" indent="0">
              <a:buNone/>
              <a:tabLst>
                <a:tab pos="534988" algn="l"/>
              </a:tabLst>
            </a:pPr>
            <a:endParaRPr lang="de-AT" sz="2200" dirty="0">
              <a:sym typeface="Wingdings" panose="05000000000000000000" pitchFamily="2" charset="2"/>
            </a:endParaRPr>
          </a:p>
          <a:p>
            <a:pPr marL="0" indent="0">
              <a:buNone/>
              <a:tabLst>
                <a:tab pos="534988" algn="l"/>
              </a:tabLst>
            </a:pPr>
            <a:r>
              <a:rPr lang="de-AT" sz="2200" dirty="0">
                <a:sym typeface="Wingdings" panose="05000000000000000000" pitchFamily="2" charset="2"/>
              </a:rPr>
              <a:t>	</a:t>
            </a:r>
            <a:r>
              <a:rPr lang="de-AT" sz="2200" b="1" dirty="0"/>
              <a:t>Stmk:</a:t>
            </a:r>
            <a:r>
              <a:rPr lang="de-AT" sz="2200" dirty="0"/>
              <a:t>		2-3 LQ Seminars p.a. an der PH Steiermark</a:t>
            </a:r>
          </a:p>
          <a:p>
            <a:pPr marL="0" indent="0">
              <a:buNone/>
              <a:tabLst>
                <a:tab pos="534988" algn="l"/>
              </a:tabLst>
            </a:pPr>
            <a:r>
              <a:rPr lang="de-AT" sz="2200" dirty="0"/>
              <a:t>				</a:t>
            </a:r>
            <a:r>
              <a:rPr lang="de-AT" sz="2200" b="1" dirty="0"/>
              <a:t>Lions Quest – Basis für das Qualitätsmanagement in 2 Bildungsregionen, 				Lions Quest als Unterstützung, um die Qualität an Schulen zu heben</a:t>
            </a:r>
          </a:p>
          <a:p>
            <a:pPr marL="0" indent="0">
              <a:buNone/>
              <a:tabLst>
                <a:tab pos="534988" algn="l"/>
              </a:tabLst>
            </a:pPr>
            <a:r>
              <a:rPr lang="de-AT" sz="2200" b="1" dirty="0"/>
              <a:t>				</a:t>
            </a:r>
          </a:p>
          <a:p>
            <a:pPr marL="0" indent="0">
              <a:buNone/>
              <a:tabLst>
                <a:tab pos="534988" algn="l"/>
              </a:tabLst>
            </a:pPr>
            <a:endParaRPr lang="de-AT" sz="1900" b="1" dirty="0"/>
          </a:p>
        </p:txBody>
      </p:sp>
    </p:spTree>
    <p:extLst>
      <p:ext uri="{BB962C8B-B14F-4D97-AF65-F5344CB8AC3E}">
        <p14:creationId xmlns:p14="http://schemas.microsoft.com/office/powerpoint/2010/main" val="66011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517216A-BE6D-BC7C-3019-1DC17624A0CD}"/>
              </a:ext>
            </a:extLst>
          </p:cNvPr>
          <p:cNvSpPr txBox="1"/>
          <p:nvPr/>
        </p:nvSpPr>
        <p:spPr>
          <a:xfrm>
            <a:off x="347113" y="1128409"/>
            <a:ext cx="10411677" cy="5386090"/>
          </a:xfrm>
          <a:prstGeom prst="rect">
            <a:avLst/>
          </a:prstGeom>
          <a:noFill/>
        </p:spPr>
        <p:txBody>
          <a:bodyPr wrap="square">
            <a:spAutoFit/>
          </a:bodyPr>
          <a:lstStyle/>
          <a:p>
            <a:pPr marL="0" indent="0" eaLnBrk="0" fontAlgn="base" hangingPunct="0">
              <a:lnSpc>
                <a:spcPct val="100000"/>
              </a:lnSpc>
              <a:spcBef>
                <a:spcPts val="0"/>
              </a:spcBef>
              <a:buNone/>
              <a:defRPr/>
            </a:pPr>
            <a:r>
              <a:rPr lang="de-AT" sz="2800" b="1" dirty="0">
                <a:solidFill>
                  <a:schemeClr val="accent1">
                    <a:lumMod val="75000"/>
                  </a:schemeClr>
                </a:solidFill>
                <a:latin typeface="Arial Black" panose="020B0A04020102020204" pitchFamily="34" charset="0"/>
              </a:rPr>
              <a:t>Zusammenarbeit mit dem Unterrichtsministerium </a:t>
            </a:r>
          </a:p>
          <a:p>
            <a:pPr marL="0" indent="0" eaLnBrk="0" fontAlgn="base" hangingPunct="0">
              <a:lnSpc>
                <a:spcPct val="100000"/>
              </a:lnSpc>
              <a:spcBef>
                <a:spcPts val="0"/>
              </a:spcBef>
              <a:buNone/>
              <a:defRPr/>
            </a:pPr>
            <a:r>
              <a:rPr lang="de-AT" sz="2800" b="1" dirty="0">
                <a:solidFill>
                  <a:schemeClr val="accent1">
                    <a:lumMod val="75000"/>
                  </a:schemeClr>
                </a:solidFill>
              </a:rPr>
              <a:t>(Vision):</a:t>
            </a:r>
          </a:p>
          <a:p>
            <a:pPr eaLnBrk="0" fontAlgn="base" hangingPunct="0">
              <a:defRPr/>
            </a:pPr>
            <a:endPar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eaLnBrk="0" fontAlgn="base" hangingPunct="0">
              <a:defRPr/>
            </a:pPr>
            <a:r>
              <a:rPr lang="de-AT" altLang="de-DE" sz="2400" dirty="0">
                <a:solidFill>
                  <a:prstClr val="black"/>
                </a:solidFill>
                <a:latin typeface="Wingdings" panose="05000000000000000000" pitchFamily="2" charset="2"/>
                <a:ea typeface="MS PGothic" panose="020B0600070205080204" pitchFamily="34" charset="-128"/>
                <a:cs typeface="Arial" panose="020B0604020202020204" pitchFamily="34" charset="0"/>
              </a:rPr>
              <a:t>m</a:t>
            </a:r>
            <a:r>
              <a:rPr lang="de-AT" altLang="de-DE" sz="2400" dirty="0">
                <a:solidFill>
                  <a:prstClr val="black"/>
                </a:solidFill>
                <a:ea typeface="MS PGothic" panose="020B0600070205080204" pitchFamily="34" charset="-128"/>
                <a:cs typeface="Arial" panose="020B0604020202020204" pitchFamily="34" charset="0"/>
              </a:rPr>
              <a:t>	</a:t>
            </a:r>
            <a:r>
              <a:rPr kumimoji="0" lang="de-AT" altLang="de-DE" sz="24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Neuer Lehrplan für die Mittelschulen</a:t>
            </a:r>
            <a:r>
              <a:rPr lang="de-AT" altLang="de-DE" sz="2400" b="1" dirty="0">
                <a:solidFill>
                  <a:prstClr val="black"/>
                </a:solidFill>
                <a:ea typeface="MS PGothic" panose="020B0600070205080204" pitchFamily="34" charset="-128"/>
                <a:cs typeface="Arial" panose="020B0604020202020204" pitchFamily="34" charset="0"/>
              </a:rPr>
              <a:t> mit 3 neuen Schwerpunkten (2023)</a:t>
            </a:r>
            <a:endParaRPr kumimoji="0" lang="de-AT" altLang="de-DE" sz="24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eaLnBrk="0" fontAlgn="base" hangingPunct="0">
              <a:defRPr/>
            </a:pPr>
            <a:r>
              <a:rPr kumimoji="0" lang="de-AT" altLang="de-DE" sz="2400" b="1"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 </a:t>
            </a:r>
          </a:p>
          <a:p>
            <a:pPr eaLnBrk="0" fontAlgn="base" hangingPunct="0">
              <a:defRPr/>
            </a:pPr>
            <a:r>
              <a:rPr lang="de-AT" altLang="de-DE" sz="2400" dirty="0">
                <a:solidFill>
                  <a:prstClr val="black"/>
                </a:solidFill>
                <a:ea typeface="MS PGothic" panose="020B0600070205080204" pitchFamily="34" charset="-128"/>
                <a:cs typeface="Arial" panose="020B0604020202020204" pitchFamily="34" charset="0"/>
              </a:rPr>
              <a:t>	1.	Stärkung der Basiskompetenzen </a:t>
            </a:r>
            <a:r>
              <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(„Sinnverstehend Lesen, Rechnen),</a:t>
            </a:r>
          </a:p>
          <a:p>
            <a:pPr eaLnBrk="0" fontAlgn="base" hangingPunct="0">
              <a:defRPr/>
            </a:pPr>
            <a:r>
              <a:rPr lang="de-AT" altLang="de-DE" sz="2400" dirty="0">
                <a:solidFill>
                  <a:prstClr val="black"/>
                </a:solidFill>
                <a:ea typeface="MS PGothic" panose="020B0600070205080204" pitchFamily="34" charset="-128"/>
                <a:cs typeface="Arial" panose="020B0604020202020204" pitchFamily="34" charset="0"/>
              </a:rPr>
              <a:t>	2.	Stärkung der Lebenskompetenz Themen</a:t>
            </a:r>
            <a:r>
              <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rPr>
              <a:t>, </a:t>
            </a:r>
          </a:p>
          <a:p>
            <a:pPr eaLnBrk="0" fontAlgn="base" hangingPunct="0">
              <a:defRPr/>
            </a:pPr>
            <a:r>
              <a:rPr lang="de-AT" altLang="de-DE" sz="2400" dirty="0">
                <a:solidFill>
                  <a:prstClr val="black"/>
                </a:solidFill>
                <a:ea typeface="MS PGothic" panose="020B0600070205080204" pitchFamily="34" charset="-128"/>
                <a:cs typeface="Arial" panose="020B0604020202020204" pitchFamily="34" charset="0"/>
              </a:rPr>
              <a:t>	3.	Stärkung der Berufsorientierung</a:t>
            </a:r>
            <a:endParaRPr kumimoji="0" lang="de-AT" altLang="de-DE" sz="2400" b="0" i="0" u="none" strike="noStrike" kern="1200" cap="none" spc="0" normalizeH="0" baseline="0" noProof="0" dirty="0">
              <a:ln>
                <a:noFill/>
              </a:ln>
              <a:solidFill>
                <a:prstClr val="black"/>
              </a:solidFill>
              <a:effectLst/>
              <a:uLnTx/>
              <a:uFillTx/>
              <a:ea typeface="MS PGothic" panose="020B0600070205080204" pitchFamily="34" charset="-128"/>
              <a:cs typeface="Arial" panose="020B0604020202020204" pitchFamily="34" charset="0"/>
            </a:endParaRPr>
          </a:p>
          <a:p>
            <a:pPr marL="0" indent="0" eaLnBrk="0" fontAlgn="base" hangingPunct="0">
              <a:lnSpc>
                <a:spcPct val="100000"/>
              </a:lnSpc>
              <a:spcBef>
                <a:spcPts val="0"/>
              </a:spcBef>
              <a:buNone/>
              <a:defRPr/>
            </a:pPr>
            <a:r>
              <a:rPr lang="de-AT" sz="2400" dirty="0">
                <a:solidFill>
                  <a:srgbClr val="0066CC"/>
                </a:solidFill>
              </a:rPr>
              <a:t> </a:t>
            </a:r>
          </a:p>
          <a:p>
            <a:pPr marL="0" indent="0" eaLnBrk="0" fontAlgn="base" hangingPunct="0">
              <a:lnSpc>
                <a:spcPct val="100000"/>
              </a:lnSpc>
              <a:spcBef>
                <a:spcPts val="0"/>
              </a:spcBef>
              <a:buNone/>
              <a:defRPr/>
            </a:pPr>
            <a:r>
              <a:rPr lang="de-AT" sz="2400" b="1" dirty="0">
                <a:latin typeface="Wingdings" panose="05000000000000000000" pitchFamily="2" charset="2"/>
                <a:ea typeface="Calibri" panose="020F0502020204030204" pitchFamily="34" charset="0"/>
                <a:cs typeface="Calibri" panose="020F0502020204030204" pitchFamily="34" charset="0"/>
              </a:rPr>
              <a:t>m</a:t>
            </a:r>
            <a:r>
              <a:rPr lang="de-AT" sz="2400" b="1" dirty="0">
                <a:latin typeface="Calibri" panose="020F0502020204030204" pitchFamily="34" charset="0"/>
                <a:ea typeface="Calibri" panose="020F0502020204030204" pitchFamily="34" charset="0"/>
                <a:cs typeface="Calibri" panose="020F0502020204030204" pitchFamily="34" charset="0"/>
              </a:rPr>
              <a:t>	Seit 2023 müssen neue Entwicklungspläne in allen Schulen geschrieben</a:t>
            </a:r>
          </a:p>
          <a:p>
            <a:pPr marL="0" indent="0" eaLnBrk="0" fontAlgn="base" hangingPunct="0">
              <a:lnSpc>
                <a:spcPct val="100000"/>
              </a:lnSpc>
              <a:spcBef>
                <a:spcPts val="0"/>
              </a:spcBef>
              <a:buNone/>
              <a:defRPr/>
            </a:pPr>
            <a:r>
              <a:rPr lang="de-AT" sz="2400" b="1" dirty="0">
                <a:latin typeface="Calibri" panose="020F0502020204030204" pitchFamily="34" charset="0"/>
                <a:ea typeface="Calibri" panose="020F0502020204030204" pitchFamily="34" charset="0"/>
                <a:cs typeface="Calibri" panose="020F0502020204030204" pitchFamily="34" charset="0"/>
              </a:rPr>
              <a:t>	werden </a:t>
            </a:r>
          </a:p>
          <a:p>
            <a:pPr marL="0" indent="0" eaLnBrk="0" fontAlgn="base" hangingPunct="0">
              <a:lnSpc>
                <a:spcPct val="100000"/>
              </a:lnSpc>
              <a:spcBef>
                <a:spcPts val="0"/>
              </a:spcBef>
              <a:buNone/>
              <a:defRPr/>
            </a:pPr>
            <a:endParaRPr lang="de-AT" sz="2400" b="1" dirty="0">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lnSpc>
                <a:spcPct val="100000"/>
              </a:lnSpc>
              <a:spcBef>
                <a:spcPts val="0"/>
              </a:spcBef>
              <a:buFont typeface="Wingdings" panose="05000000000000000000" pitchFamily="2" charset="2"/>
              <a:buChar char="m"/>
              <a:defRPr/>
            </a:pPr>
            <a:r>
              <a:rPr lang="de-AT" sz="2400" b="1" dirty="0">
                <a:latin typeface="Calibri" panose="020F0502020204030204" pitchFamily="34" charset="0"/>
                <a:ea typeface="Calibri" panose="020F0502020204030204" pitchFamily="34" charset="0"/>
                <a:cs typeface="Calibri" panose="020F0502020204030204" pitchFamily="34" charset="0"/>
              </a:rPr>
              <a:t>  Lions Quest liefert die Lebenskompetenz Inhalte für diese </a:t>
            </a:r>
            <a:r>
              <a:rPr lang="de-AT" sz="2400" b="1" dirty="0" err="1">
                <a:latin typeface="Calibri" panose="020F0502020204030204" pitchFamily="34" charset="0"/>
                <a:ea typeface="Calibri" panose="020F0502020204030204" pitchFamily="34" charset="0"/>
                <a:cs typeface="Calibri" panose="020F0502020204030204" pitchFamily="34" charset="0"/>
              </a:rPr>
              <a:t>Entwicklungsläne</a:t>
            </a:r>
            <a:endParaRPr lang="de-AT" sz="2400" b="1" dirty="0">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0000"/>
              </a:lnSpc>
              <a:spcBef>
                <a:spcPts val="0"/>
              </a:spcBef>
              <a:defRPr/>
            </a:pPr>
            <a:r>
              <a:rPr lang="de-AT" sz="2400" b="1" dirty="0">
                <a:latin typeface="Calibri" panose="020F0502020204030204" pitchFamily="34" charset="0"/>
                <a:ea typeface="Calibri" panose="020F0502020204030204" pitchFamily="34" charset="0"/>
                <a:cs typeface="Calibri" panose="020F0502020204030204" pitchFamily="34" charset="0"/>
              </a:rPr>
              <a:t>	„frei Haus“</a:t>
            </a:r>
            <a:endParaRPr lang="de-AT"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806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26048C3A-9AAC-4D01-AE3B-964AB4ADAA0B}"/>
              </a:ext>
            </a:extLst>
          </p:cNvPr>
          <p:cNvSpPr txBox="1">
            <a:spLocks/>
          </p:cNvSpPr>
          <p:nvPr/>
        </p:nvSpPr>
        <p:spPr>
          <a:xfrm>
            <a:off x="698672" y="1079770"/>
            <a:ext cx="9690467" cy="4898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de-AT" sz="1900" dirty="0">
                <a:solidFill>
                  <a:schemeClr val="accent1">
                    <a:lumMod val="75000"/>
                  </a:schemeClr>
                </a:solidFill>
                <a:latin typeface="Arial Black" panose="020B0A04020102020204" pitchFamily="34" charset="0"/>
              </a:rPr>
              <a:t>LIONS QUEST Finanzierung</a:t>
            </a:r>
          </a:p>
          <a:p>
            <a:pPr marL="0" indent="0">
              <a:lnSpc>
                <a:spcPct val="100000"/>
              </a:lnSpc>
              <a:spcBef>
                <a:spcPts val="0"/>
              </a:spcBef>
              <a:buFont typeface="Arial" panose="020B0604020202020204" pitchFamily="34" charset="0"/>
              <a:buNone/>
              <a:defRPr/>
            </a:pPr>
            <a:r>
              <a:rPr lang="de-AT" sz="1900" dirty="0">
                <a:solidFill>
                  <a:schemeClr val="accent1">
                    <a:lumMod val="75000"/>
                  </a:schemeClr>
                </a:solidFill>
                <a:latin typeface="Arial Black" panose="020B0A04020102020204" pitchFamily="34" charset="0"/>
              </a:rPr>
              <a:t>LIONS leisten € 60.000 – 80.000,00 p.a. für Lios Quest</a:t>
            </a:r>
          </a:p>
          <a:p>
            <a:pPr marL="0" indent="0">
              <a:lnSpc>
                <a:spcPct val="100000"/>
              </a:lnSpc>
              <a:spcBef>
                <a:spcPts val="0"/>
              </a:spcBef>
              <a:buFont typeface="Arial" panose="020B0604020202020204" pitchFamily="34" charset="0"/>
              <a:buNone/>
              <a:defRPr/>
            </a:pPr>
            <a:r>
              <a:rPr lang="de-AT" sz="1900" dirty="0">
                <a:solidFill>
                  <a:schemeClr val="accent1">
                    <a:lumMod val="75000"/>
                  </a:schemeClr>
                </a:solidFill>
                <a:latin typeface="Arial Black" panose="020B0A04020102020204" pitchFamily="34" charset="0"/>
              </a:rPr>
              <a:t>Lions Clubs – Kosten eines Basisseminars € 4.000,00 (20 TN)</a:t>
            </a:r>
          </a:p>
          <a:p>
            <a:pPr marL="0" indent="0">
              <a:lnSpc>
                <a:spcPct val="100000"/>
              </a:lnSpc>
              <a:spcBef>
                <a:spcPts val="0"/>
              </a:spcBef>
              <a:buFont typeface="Arial" panose="020B0604020202020204" pitchFamily="34" charset="0"/>
              <a:buNone/>
              <a:defRPr/>
            </a:pPr>
            <a:endParaRPr lang="de-AT" altLang="de-DE" sz="1900" b="1" dirty="0"/>
          </a:p>
          <a:p>
            <a:pPr marL="0" indent="0">
              <a:lnSpc>
                <a:spcPct val="100000"/>
              </a:lnSpc>
              <a:spcBef>
                <a:spcPts val="0"/>
              </a:spcBef>
              <a:buFont typeface="Arial" panose="020B0604020202020204" pitchFamily="34" charset="0"/>
              <a:buNone/>
              <a:defRPr/>
            </a:pPr>
            <a:r>
              <a:rPr lang="de-AT" altLang="de-DE" sz="1900" b="1" dirty="0"/>
              <a:t>LIONS Clubs 114M - Lions Quest Umlage (fix bis 2027)</a:t>
            </a:r>
          </a:p>
          <a:p>
            <a:pPr marL="0" indent="0">
              <a:lnSpc>
                <a:spcPct val="100000"/>
              </a:lnSpc>
              <a:spcBef>
                <a:spcPts val="0"/>
              </a:spcBef>
              <a:buFont typeface="Arial" panose="020B0604020202020204" pitchFamily="34" charset="0"/>
              <a:buNone/>
              <a:defRPr/>
            </a:pPr>
            <a:endParaRPr lang="de-AT" altLang="de-DE" sz="1000" b="1" dirty="0"/>
          </a:p>
          <a:p>
            <a:pPr marL="0" indent="0">
              <a:lnSpc>
                <a:spcPct val="100000"/>
              </a:lnSpc>
              <a:spcBef>
                <a:spcPts val="0"/>
              </a:spcBef>
              <a:buFont typeface="Arial" panose="020B0604020202020204" pitchFamily="34" charset="0"/>
              <a:buNone/>
              <a:tabLst>
                <a:tab pos="714375" algn="l"/>
                <a:tab pos="1254125" algn="l"/>
              </a:tabLst>
              <a:defRPr/>
            </a:pPr>
            <a:r>
              <a:rPr lang="de-AT" sz="1900" dirty="0">
                <a:solidFill>
                  <a:srgbClr val="0070C0"/>
                </a:solidFill>
              </a:rPr>
              <a:t>	</a:t>
            </a:r>
            <a:r>
              <a:rPr lang="de-AT" sz="1900" dirty="0">
                <a:latin typeface="Wingdings" panose="05000000000000000000" pitchFamily="2" charset="2"/>
              </a:rPr>
              <a:t>m</a:t>
            </a:r>
            <a:r>
              <a:rPr lang="de-AT" sz="1900" dirty="0"/>
              <a:t>	Jährlich rd.	 € 30.000,00 (€ 10,00 pro Mitglied und Jahr)</a:t>
            </a:r>
          </a:p>
          <a:p>
            <a:pPr marL="0" indent="0">
              <a:lnSpc>
                <a:spcPct val="100000"/>
              </a:lnSpc>
              <a:spcBef>
                <a:spcPts val="0"/>
              </a:spcBef>
              <a:buFont typeface="Arial" panose="020B0604020202020204" pitchFamily="34" charset="0"/>
              <a:buNone/>
              <a:tabLst>
                <a:tab pos="714375" algn="l"/>
                <a:tab pos="1254125" algn="l"/>
              </a:tabLst>
              <a:defRPr/>
            </a:pPr>
            <a:r>
              <a:rPr lang="de-AT" sz="1900" dirty="0"/>
              <a:t>		Wichtige Basisfinanzierung für LQ (7-8 Seminare)</a:t>
            </a:r>
          </a:p>
          <a:p>
            <a:pPr marL="0" indent="0">
              <a:lnSpc>
                <a:spcPct val="100000"/>
              </a:lnSpc>
              <a:spcBef>
                <a:spcPts val="0"/>
              </a:spcBef>
              <a:buFont typeface="Arial" panose="020B0604020202020204" pitchFamily="34" charset="0"/>
              <a:buNone/>
              <a:tabLst>
                <a:tab pos="714375" algn="l"/>
                <a:tab pos="1254125" algn="l"/>
              </a:tabLst>
              <a:defRPr/>
            </a:pPr>
            <a:r>
              <a:rPr lang="de-AT" sz="1000" dirty="0"/>
              <a:t>	</a:t>
            </a:r>
            <a:r>
              <a:rPr lang="de-AT" sz="1900" dirty="0">
                <a:latin typeface="Wingdings" panose="05000000000000000000" pitchFamily="2" charset="2"/>
              </a:rPr>
              <a:t>m</a:t>
            </a:r>
            <a:r>
              <a:rPr lang="de-AT" sz="1900" dirty="0"/>
              <a:t> 	Sicherheit für die konsequente Umsetzung der LQ Kernstrategie</a:t>
            </a:r>
          </a:p>
          <a:p>
            <a:pPr marL="0" indent="0">
              <a:lnSpc>
                <a:spcPct val="100000"/>
              </a:lnSpc>
              <a:spcBef>
                <a:spcPts val="0"/>
              </a:spcBef>
              <a:buFont typeface="Arial" panose="020B0604020202020204" pitchFamily="34" charset="0"/>
              <a:buNone/>
              <a:tabLst>
                <a:tab pos="714375" algn="l"/>
                <a:tab pos="1254125" algn="l"/>
              </a:tabLst>
              <a:defRPr/>
            </a:pPr>
            <a:r>
              <a:rPr lang="de-AT" sz="1900" dirty="0"/>
              <a:t>	</a:t>
            </a:r>
            <a:r>
              <a:rPr lang="de-AT" sz="1900" dirty="0">
                <a:latin typeface="Wingdings" panose="05000000000000000000" pitchFamily="2" charset="2"/>
              </a:rPr>
              <a:t>m</a:t>
            </a:r>
            <a:r>
              <a:rPr lang="de-AT" sz="1900" dirty="0"/>
              <a:t> 	Solidarität der Clubs für diese wichtige </a:t>
            </a:r>
            <a:r>
              <a:rPr lang="de-AT" sz="1900" dirty="0" err="1"/>
              <a:t>Jugendactivity</a:t>
            </a:r>
            <a:r>
              <a:rPr lang="de-AT" sz="1900" dirty="0"/>
              <a:t> der LIONS </a:t>
            </a:r>
          </a:p>
          <a:p>
            <a:pPr marL="0" indent="0">
              <a:lnSpc>
                <a:spcPct val="100000"/>
              </a:lnSpc>
              <a:spcBef>
                <a:spcPts val="0"/>
              </a:spcBef>
              <a:buFont typeface="Arial" panose="020B0604020202020204" pitchFamily="34" charset="0"/>
              <a:buNone/>
              <a:tabLst>
                <a:tab pos="714375" algn="l"/>
                <a:tab pos="1254125" algn="l"/>
              </a:tabLst>
              <a:defRPr/>
            </a:pPr>
            <a:r>
              <a:rPr lang="de-AT" sz="1900" b="1" dirty="0"/>
              <a:t>Lions Clubs in 114O und W </a:t>
            </a:r>
            <a:r>
              <a:rPr lang="de-AT" sz="1900" dirty="0"/>
              <a:t>– </a:t>
            </a:r>
            <a:r>
              <a:rPr lang="de-AT" sz="1900" b="1" dirty="0"/>
              <a:t>Finanzierung von „Fall zu Fall“ – Zonenprojekte – sehr schwierig!!</a:t>
            </a:r>
          </a:p>
          <a:p>
            <a:pPr marL="0" indent="0">
              <a:lnSpc>
                <a:spcPct val="100000"/>
              </a:lnSpc>
              <a:spcBef>
                <a:spcPts val="0"/>
              </a:spcBef>
              <a:buFont typeface="Arial" panose="020B0604020202020204" pitchFamily="34" charset="0"/>
              <a:buNone/>
              <a:defRPr/>
            </a:pPr>
            <a:endParaRPr lang="de-AT" sz="1000" dirty="0">
              <a:cs typeface="Calibri" panose="020F0502020204030204" pitchFamily="34" charset="0"/>
            </a:endParaRPr>
          </a:p>
          <a:p>
            <a:pPr marL="0" indent="0">
              <a:lnSpc>
                <a:spcPct val="100000"/>
              </a:lnSpc>
              <a:spcBef>
                <a:spcPts val="0"/>
              </a:spcBef>
              <a:buFont typeface="Arial" panose="020B0604020202020204" pitchFamily="34" charset="0"/>
              <a:buNone/>
              <a:defRPr/>
            </a:pPr>
            <a:r>
              <a:rPr lang="de-AT" sz="1900" b="1" dirty="0">
                <a:cs typeface="Calibri" panose="020F0502020204030204" pitchFamily="34" charset="0"/>
              </a:rPr>
              <a:t>LCIF - 	</a:t>
            </a:r>
            <a:r>
              <a:rPr lang="de-AT" sz="1900" b="1" dirty="0"/>
              <a:t>Unterstützung von OAK BROOK US$ 50.000,00 (2019/2021)</a:t>
            </a:r>
          </a:p>
          <a:p>
            <a:pPr marL="0" indent="0">
              <a:lnSpc>
                <a:spcPct val="100000"/>
              </a:lnSpc>
              <a:spcBef>
                <a:spcPts val="0"/>
              </a:spcBef>
              <a:buFont typeface="Arial" panose="020B0604020202020204" pitchFamily="34" charset="0"/>
              <a:buNone/>
              <a:defRPr/>
            </a:pPr>
            <a:r>
              <a:rPr lang="de-AT" sz="1900" b="1" dirty="0"/>
              <a:t>	Antrag für 114 O 2025-2027 über US$ 50.000,00 genehmigt</a:t>
            </a:r>
          </a:p>
          <a:p>
            <a:pPr marL="0" indent="0">
              <a:lnSpc>
                <a:spcPct val="100000"/>
              </a:lnSpc>
              <a:spcBef>
                <a:spcPts val="0"/>
              </a:spcBef>
              <a:buFont typeface="Arial" panose="020B0604020202020204" pitchFamily="34" charset="0"/>
              <a:buNone/>
              <a:defRPr/>
            </a:pPr>
            <a:endParaRPr lang="de-AT" sz="1000" dirty="0"/>
          </a:p>
          <a:p>
            <a:pPr marL="0" indent="0">
              <a:lnSpc>
                <a:spcPct val="100000"/>
              </a:lnSpc>
              <a:spcBef>
                <a:spcPts val="0"/>
              </a:spcBef>
              <a:buFont typeface="Arial" panose="020B0604020202020204" pitchFamily="34" charset="0"/>
              <a:buNone/>
              <a:tabLst>
                <a:tab pos="1970088" algn="l"/>
                <a:tab pos="2333625" algn="l"/>
              </a:tabLst>
              <a:defRPr/>
            </a:pPr>
            <a:r>
              <a:rPr lang="de-AT" sz="1900" b="1" dirty="0"/>
              <a:t>SPONSOREN :	-	Wirtschaft, PVA, GKK, etc.</a:t>
            </a:r>
          </a:p>
          <a:p>
            <a:pPr marL="0" indent="0">
              <a:lnSpc>
                <a:spcPct val="100000"/>
              </a:lnSpc>
              <a:spcBef>
                <a:spcPts val="0"/>
              </a:spcBef>
              <a:buFont typeface="Arial" panose="020B0604020202020204" pitchFamily="34" charset="0"/>
              <a:buNone/>
              <a:defRPr/>
            </a:pPr>
            <a:endParaRPr lang="de-AT" sz="1000" b="1" dirty="0"/>
          </a:p>
          <a:p>
            <a:pPr marL="0" indent="0">
              <a:lnSpc>
                <a:spcPct val="100000"/>
              </a:lnSpc>
              <a:spcBef>
                <a:spcPts val="0"/>
              </a:spcBef>
              <a:buNone/>
              <a:tabLst>
                <a:tab pos="1970088" algn="l"/>
                <a:tab pos="2333625" algn="l"/>
              </a:tabLst>
              <a:defRPr/>
            </a:pPr>
            <a:r>
              <a:rPr lang="de-AT" sz="1900" b="1" dirty="0"/>
              <a:t>„LQ Familie“:	-	Einfache und fördernde Mitgliedschaft bei Lions Quest Österreich </a:t>
            </a:r>
          </a:p>
          <a:p>
            <a:pPr marL="0" indent="0">
              <a:lnSpc>
                <a:spcPct val="100000"/>
              </a:lnSpc>
              <a:spcBef>
                <a:spcPts val="0"/>
              </a:spcBef>
              <a:buNone/>
              <a:tabLst>
                <a:tab pos="1970088" algn="l"/>
                <a:tab pos="2333625" algn="l"/>
              </a:tabLst>
              <a:defRPr/>
            </a:pPr>
            <a:r>
              <a:rPr lang="de-AT" sz="1900" b="1" dirty="0"/>
              <a:t>		(Lions, Schulen, Wirtschaft, </a:t>
            </a:r>
            <a:r>
              <a:rPr lang="de-AT" sz="1900" b="1" dirty="0" err="1"/>
              <a:t>etc</a:t>
            </a:r>
            <a:r>
              <a:rPr lang="de-AT" sz="1900" b="1" dirty="0"/>
              <a:t>)</a:t>
            </a:r>
            <a:endParaRPr lang="de-AT" sz="1900" dirty="0"/>
          </a:p>
        </p:txBody>
      </p:sp>
    </p:spTree>
    <p:extLst>
      <p:ext uri="{BB962C8B-B14F-4D97-AF65-F5344CB8AC3E}">
        <p14:creationId xmlns:p14="http://schemas.microsoft.com/office/powerpoint/2010/main" val="35790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A4CC8E3-9437-4897-809C-3AA7A98D73C1}"/>
              </a:ext>
            </a:extLst>
          </p:cNvPr>
          <p:cNvSpPr txBox="1"/>
          <p:nvPr/>
        </p:nvSpPr>
        <p:spPr>
          <a:xfrm>
            <a:off x="482081" y="1395031"/>
            <a:ext cx="9872154" cy="5124480"/>
          </a:xfrm>
          <a:prstGeom prst="rect">
            <a:avLst/>
          </a:prstGeom>
          <a:noFill/>
        </p:spPr>
        <p:txBody>
          <a:bodyPr wrap="square">
            <a:spAutoFit/>
          </a:bodyPr>
          <a:lstStyle/>
          <a:p>
            <a:r>
              <a:rPr lang="de-AT" sz="2800" b="1" dirty="0">
                <a:solidFill>
                  <a:schemeClr val="accent1">
                    <a:lumMod val="75000"/>
                  </a:schemeClr>
                </a:solidFill>
                <a:latin typeface="Arial Black" panose="020B0A04020102020204" pitchFamily="34" charset="0"/>
              </a:rPr>
              <a:t>ENTWICKLUNG einer LIONS QUEST FAMILIE</a:t>
            </a:r>
            <a:endParaRPr lang="de-AT" sz="2800" b="1" dirty="0">
              <a:solidFill>
                <a:schemeClr val="accent1">
                  <a:lumMod val="75000"/>
                </a:schemeClr>
              </a:solidFill>
            </a:endParaRPr>
          </a:p>
          <a:p>
            <a:r>
              <a:rPr lang="de-AT" sz="2800" b="1" dirty="0">
                <a:solidFill>
                  <a:schemeClr val="accent1">
                    <a:lumMod val="75000"/>
                  </a:schemeClr>
                </a:solidFill>
              </a:rPr>
              <a:t>							</a:t>
            </a:r>
            <a:r>
              <a:rPr lang="de-AT" sz="2800" b="1" i="1" dirty="0">
                <a:solidFill>
                  <a:schemeClr val="accent1">
                    <a:lumMod val="75000"/>
                  </a:schemeClr>
                </a:solidFill>
              </a:rPr>
              <a:t>innerhalb und </a:t>
            </a:r>
            <a:r>
              <a:rPr lang="de-AT" sz="2800" b="1" i="1" dirty="0" err="1">
                <a:solidFill>
                  <a:schemeClr val="accent1">
                    <a:lumMod val="75000"/>
                  </a:schemeClr>
                </a:solidFill>
              </a:rPr>
              <a:t>ausserhalb</a:t>
            </a:r>
            <a:r>
              <a:rPr lang="de-AT" sz="2800" b="1" i="1" dirty="0">
                <a:solidFill>
                  <a:schemeClr val="accent1">
                    <a:lumMod val="75000"/>
                  </a:schemeClr>
                </a:solidFill>
              </a:rPr>
              <a:t> der Lions Welt </a:t>
            </a:r>
          </a:p>
          <a:p>
            <a:pPr lvl="0" algn="just"/>
            <a:endParaRPr lang="de-DE"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m"/>
            </a:pPr>
            <a:r>
              <a:rPr lang="de-DE" sz="23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Erhöhung der Mitglieder bei „Lions Quest Österreich“ (Verein)</a:t>
            </a:r>
          </a:p>
          <a:p>
            <a:r>
              <a:rPr lang="de-DE" sz="2300" dirty="0">
                <a:solidFill>
                  <a:srgbClr val="000000"/>
                </a:solidFill>
                <a:latin typeface="Segoe UI Emoji" panose="020B0502040204020203" pitchFamily="34" charset="0"/>
                <a:cs typeface="Times New Roman" panose="02020603050405020304" pitchFamily="18" charset="0"/>
                <a:sym typeface="Segoe UI Emoji" panose="020B0502040204020203" pitchFamily="34" charset="0"/>
              </a:rPr>
              <a:t>	„Einfache“ Mitglieder mit Jahresgebühr			</a:t>
            </a:r>
            <a:r>
              <a:rPr lang="de-DE" sz="2300" dirty="0">
                <a:solidFill>
                  <a:srgbClr val="000000"/>
                </a:solidFill>
                <a:cs typeface="Times New Roman" panose="02020603050405020304" pitchFamily="18" charset="0"/>
                <a:sym typeface="Segoe UI Emoji" panose="020B0502040204020203" pitchFamily="34" charset="0"/>
              </a:rPr>
              <a:t> 		€ 20,00 p.a.</a:t>
            </a:r>
          </a:p>
          <a:p>
            <a:r>
              <a:rPr lang="de-DE" sz="2300" dirty="0">
                <a:solidFill>
                  <a:srgbClr val="000000"/>
                </a:solidFill>
                <a:cs typeface="Times New Roman" panose="02020603050405020304" pitchFamily="18" charset="0"/>
                <a:sym typeface="Segoe UI Emoji" panose="020B0502040204020203" pitchFamily="34" charset="0"/>
              </a:rPr>
              <a:t>	Unterstützende Mitglieder mit höherer Jahresgebühr		€ 50,00 p.a. </a:t>
            </a:r>
            <a:endParaRPr lang="de-AT" sz="2300" dirty="0"/>
          </a:p>
          <a:p>
            <a:endParaRPr lang="de-AT" sz="2300" dirty="0"/>
          </a:p>
          <a:p>
            <a:r>
              <a:rPr lang="de-AT" sz="2300" dirty="0">
                <a:sym typeface="Wingdings" panose="05000000000000000000" pitchFamily="2" charset="2"/>
              </a:rPr>
              <a:t>		</a:t>
            </a:r>
            <a:r>
              <a:rPr lang="de-AT" sz="2300" dirty="0"/>
              <a:t>Schulen mit Interesse an Lions Quest Quality Award</a:t>
            </a:r>
          </a:p>
          <a:p>
            <a:r>
              <a:rPr lang="de-AT" sz="2300" dirty="0">
                <a:sym typeface="Wingdings" panose="05000000000000000000" pitchFamily="2" charset="2"/>
              </a:rPr>
              <a:t>		</a:t>
            </a:r>
            <a:r>
              <a:rPr lang="de-AT" sz="2300" dirty="0" err="1"/>
              <a:t>Lionsfreunde</a:t>
            </a:r>
            <a:r>
              <a:rPr lang="de-AT" sz="2300" dirty="0"/>
              <a:t> und „Freunde von Lions Quest“</a:t>
            </a:r>
          </a:p>
          <a:p>
            <a:r>
              <a:rPr lang="de-AT" sz="2300" dirty="0"/>
              <a:t>	</a:t>
            </a:r>
            <a:r>
              <a:rPr lang="de-AT" sz="2300" dirty="0">
                <a:sym typeface="Wingdings" panose="05000000000000000000" pitchFamily="2" charset="2"/>
              </a:rPr>
              <a:t>	Wirtschaft, Sozialversicherung, </a:t>
            </a:r>
            <a:r>
              <a:rPr lang="de-AT" sz="2300" dirty="0" err="1">
                <a:sym typeface="Wingdings" panose="05000000000000000000" pitchFamily="2" charset="2"/>
              </a:rPr>
              <a:t>etc</a:t>
            </a:r>
            <a:endParaRPr lang="de-AT" sz="2300" dirty="0">
              <a:sym typeface="Wingdings" panose="05000000000000000000" pitchFamily="2" charset="2"/>
            </a:endParaRPr>
          </a:p>
          <a:p>
            <a:endParaRPr lang="de-AT" sz="2300" dirty="0">
              <a:sym typeface="Wingdings" panose="05000000000000000000" pitchFamily="2" charset="2"/>
            </a:endParaRPr>
          </a:p>
          <a:p>
            <a:pPr lvl="1"/>
            <a:r>
              <a:rPr lang="de-AT" sz="2300" b="1" dirty="0">
                <a:sym typeface="Wingdings" panose="05000000000000000000" pitchFamily="2" charset="2"/>
              </a:rPr>
              <a:t>Jährlicher Lions Quest Kongress als Erfahrungsaustausch Plattform</a:t>
            </a:r>
          </a:p>
          <a:p>
            <a:pPr lvl="1"/>
            <a:r>
              <a:rPr lang="de-AT" sz="2300" b="1" dirty="0">
                <a:sym typeface="Wingdings" panose="05000000000000000000" pitchFamily="2" charset="2"/>
              </a:rPr>
              <a:t>20.11.2025 in der </a:t>
            </a:r>
            <a:r>
              <a:rPr lang="de-AT" sz="2300" b="1" dirty="0" err="1">
                <a:sym typeface="Wingdings" panose="05000000000000000000" pitchFamily="2" charset="2"/>
              </a:rPr>
              <a:t>Hoterwelle</a:t>
            </a:r>
            <a:r>
              <a:rPr lang="de-AT" sz="2300" b="1" dirty="0">
                <a:sym typeface="Wingdings" panose="05000000000000000000" pitchFamily="2" charset="2"/>
              </a:rPr>
              <a:t> Wels</a:t>
            </a:r>
          </a:p>
          <a:p>
            <a:r>
              <a:rPr lang="de-AT" sz="2300" b="1" dirty="0">
                <a:sym typeface="Wingdings" panose="05000000000000000000" pitchFamily="2" charset="2"/>
              </a:rPr>
              <a:t>	</a:t>
            </a:r>
            <a:endParaRPr lang="de-AT" sz="2300" dirty="0"/>
          </a:p>
        </p:txBody>
      </p:sp>
    </p:spTree>
    <p:extLst>
      <p:ext uri="{BB962C8B-B14F-4D97-AF65-F5344CB8AC3E}">
        <p14:creationId xmlns:p14="http://schemas.microsoft.com/office/powerpoint/2010/main" val="145713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A163BC-8C9C-FE11-8F84-C98DC2F63E08}"/>
              </a:ext>
            </a:extLst>
          </p:cNvPr>
          <p:cNvSpPr txBox="1"/>
          <p:nvPr/>
        </p:nvSpPr>
        <p:spPr>
          <a:xfrm>
            <a:off x="917984" y="1080638"/>
            <a:ext cx="9450140" cy="5278368"/>
          </a:xfrm>
          <a:prstGeom prst="rect">
            <a:avLst/>
          </a:prstGeom>
          <a:noFill/>
        </p:spPr>
        <p:txBody>
          <a:bodyPr wrap="square" rtlCol="0">
            <a:spAutoFit/>
          </a:bodyPr>
          <a:lstStyle/>
          <a:p>
            <a:pPr defTabSz="914400">
              <a:defRPr/>
            </a:pPr>
            <a:r>
              <a:rPr lang="de-AT" sz="2200" dirty="0">
                <a:solidFill>
                  <a:schemeClr val="accent1">
                    <a:lumMod val="75000"/>
                  </a:schemeClr>
                </a:solidFill>
                <a:latin typeface="Arial Black" panose="020B0A04020102020204" pitchFamily="34" charset="0"/>
              </a:rPr>
              <a:t>Lions Quest – Lebenskompetenzprogramm </a:t>
            </a:r>
          </a:p>
          <a:p>
            <a:pPr defTabSz="914400">
              <a:defRPr/>
            </a:pPr>
            <a:r>
              <a:rPr lang="de-AT" sz="2200" b="1" dirty="0">
                <a:solidFill>
                  <a:schemeClr val="accent1">
                    <a:lumMod val="75000"/>
                  </a:schemeClr>
                </a:solidFill>
                <a:latin typeface="Arial Black" panose="020B0A04020102020204" pitchFamily="34" charset="0"/>
              </a:rPr>
              <a:t>Weg zum Lions Quest Qualitätssiegel (Informationen)</a:t>
            </a:r>
          </a:p>
          <a:p>
            <a:pPr defTabSz="914400">
              <a:defRPr/>
            </a:pPr>
            <a:endParaRPr lang="de-AT" sz="2400" b="1" dirty="0">
              <a:solidFill>
                <a:prstClr val="black"/>
              </a:solidFill>
            </a:endParaRPr>
          </a:p>
          <a:p>
            <a:pPr defTabSz="914400">
              <a:tabLst>
                <a:tab pos="450850" algn="l"/>
              </a:tabLst>
              <a:defRPr/>
            </a:pPr>
            <a:r>
              <a:rPr lang="de-AT" sz="1900" b="1" dirty="0">
                <a:solidFill>
                  <a:prstClr val="black"/>
                </a:solidFill>
                <a:latin typeface="Calibri" panose="020F0502020204030204"/>
              </a:rPr>
              <a:t>	</a:t>
            </a:r>
            <a:r>
              <a:rPr lang="de-AT" dirty="0">
                <a:solidFill>
                  <a:prstClr val="black"/>
                </a:solidFill>
                <a:latin typeface="Calibri" panose="020F0502020204030204"/>
              </a:rPr>
              <a:t>1.	</a:t>
            </a:r>
            <a:r>
              <a:rPr lang="de-AT" b="1" dirty="0">
                <a:solidFill>
                  <a:prstClr val="black"/>
                </a:solidFill>
                <a:latin typeface="Calibri" panose="020F0502020204030204"/>
              </a:rPr>
              <a:t>Fachartikel zum Thema „LQ Erwachsen Werden“</a:t>
            </a:r>
          </a:p>
          <a:p>
            <a:pPr marL="457200" indent="-457200" defTabSz="914400">
              <a:defRPr/>
            </a:pPr>
            <a:r>
              <a:rPr lang="de-AT" dirty="0">
                <a:solidFill>
                  <a:prstClr val="black"/>
                </a:solidFill>
                <a:latin typeface="Calibri" panose="020F0502020204030204"/>
              </a:rPr>
              <a:t>		Uni Prof Mag Dr Reicher – Auswirkungen LQ  (Schüler)</a:t>
            </a:r>
          </a:p>
          <a:p>
            <a:pPr marL="457200" indent="-457200" defTabSz="914400">
              <a:defRPr/>
            </a:pPr>
            <a:r>
              <a:rPr lang="de-AT" dirty="0">
                <a:solidFill>
                  <a:prstClr val="black"/>
                </a:solidFill>
                <a:latin typeface="Calibri" panose="020F0502020204030204"/>
              </a:rPr>
              <a:t>		Uni Prof Mag Dr </a:t>
            </a:r>
            <a:r>
              <a:rPr lang="de-AT" dirty="0" err="1">
                <a:solidFill>
                  <a:prstClr val="black"/>
                </a:solidFill>
                <a:latin typeface="Calibri" panose="020F0502020204030204"/>
              </a:rPr>
              <a:t>Matischek-Jauk</a:t>
            </a:r>
            <a:r>
              <a:rPr lang="de-AT" dirty="0">
                <a:solidFill>
                  <a:prstClr val="black"/>
                </a:solidFill>
                <a:latin typeface="Calibri" panose="020F0502020204030204"/>
              </a:rPr>
              <a:t> – Auswirkungen LQ (Lehrkörper)</a:t>
            </a:r>
          </a:p>
          <a:p>
            <a:pPr marL="457200" indent="-457200" defTabSz="914400">
              <a:defRPr/>
            </a:pPr>
            <a:endParaRPr lang="de-AT" dirty="0">
              <a:solidFill>
                <a:prstClr val="black"/>
              </a:solidFill>
              <a:latin typeface="Calibri" panose="020F0502020204030204"/>
            </a:endParaRPr>
          </a:p>
          <a:p>
            <a:pPr marL="457200" indent="-457200" defTabSz="914400">
              <a:defRPr/>
            </a:pPr>
            <a:r>
              <a:rPr lang="de-AT" dirty="0">
                <a:solidFill>
                  <a:prstClr val="black"/>
                </a:solidFill>
                <a:latin typeface="Calibri" panose="020F0502020204030204"/>
              </a:rPr>
              <a:t>		</a:t>
            </a:r>
            <a:r>
              <a:rPr lang="de-AT" b="1" dirty="0">
                <a:solidFill>
                  <a:prstClr val="black"/>
                </a:solidFill>
                <a:latin typeface="Calibri" panose="020F0502020204030204"/>
              </a:rPr>
              <a:t>Öst. Päd. Zeitschrift „</a:t>
            </a:r>
            <a:r>
              <a:rPr lang="de-AT" b="1" dirty="0" err="1">
                <a:solidFill>
                  <a:prstClr val="black"/>
                </a:solidFill>
                <a:latin typeface="Calibri" panose="020F0502020204030204"/>
              </a:rPr>
              <a:t>Erziehung&amp;Unterricht</a:t>
            </a:r>
            <a:r>
              <a:rPr lang="de-AT" b="1" dirty="0">
                <a:solidFill>
                  <a:prstClr val="black"/>
                </a:solidFill>
                <a:latin typeface="Calibri" panose="020F0502020204030204"/>
              </a:rPr>
              <a:t>“ 9-10/2017:</a:t>
            </a:r>
          </a:p>
          <a:p>
            <a:pPr marL="457200" indent="-457200" defTabSz="914400">
              <a:defRPr/>
            </a:pPr>
            <a:r>
              <a:rPr lang="de-AT" dirty="0">
                <a:solidFill>
                  <a:prstClr val="black"/>
                </a:solidFill>
                <a:latin typeface="Calibri" panose="020F0502020204030204"/>
              </a:rPr>
              <a:t>		Mehrere Beiträge zum Thema „Lebenskompetenzen entwickeln“</a:t>
            </a:r>
          </a:p>
          <a:p>
            <a:pPr marL="457200" indent="-457200" defTabSz="914400">
              <a:defRPr/>
            </a:pPr>
            <a:endParaRPr lang="de-AT" dirty="0">
              <a:solidFill>
                <a:prstClr val="black"/>
              </a:solidFill>
              <a:latin typeface="Calibri" panose="020F0502020204030204"/>
            </a:endParaRPr>
          </a:p>
          <a:p>
            <a:pPr marL="457200" indent="-457200" defTabSz="914400">
              <a:defRPr/>
            </a:pPr>
            <a:r>
              <a:rPr lang="de-AT" dirty="0">
                <a:solidFill>
                  <a:prstClr val="black"/>
                </a:solidFill>
                <a:latin typeface="Calibri" panose="020F0502020204030204"/>
              </a:rPr>
              <a:t>	2.	Prävention in der Schule (Info für Schule am </a:t>
            </a:r>
            <a:r>
              <a:rPr lang="de-AT" dirty="0" err="1">
                <a:solidFill>
                  <a:prstClr val="black"/>
                </a:solidFill>
                <a:latin typeface="Calibri" panose="020F0502020204030204"/>
              </a:rPr>
              <a:t>Bsp</a:t>
            </a:r>
            <a:r>
              <a:rPr lang="de-AT" dirty="0">
                <a:solidFill>
                  <a:prstClr val="black"/>
                </a:solidFill>
                <a:latin typeface="Calibri" panose="020F0502020204030204"/>
              </a:rPr>
              <a:t> Lions Quest</a:t>
            </a:r>
          </a:p>
          <a:p>
            <a:pPr marL="457200" indent="-457200" defTabSz="914400">
              <a:defRPr/>
            </a:pPr>
            <a:r>
              <a:rPr lang="de-AT" dirty="0">
                <a:solidFill>
                  <a:prstClr val="black"/>
                </a:solidFill>
                <a:latin typeface="Calibri" panose="020F0502020204030204"/>
              </a:rPr>
              <a:t>		(Lions Deutschland) September 2019   </a:t>
            </a:r>
          </a:p>
          <a:p>
            <a:pPr marL="457200" indent="-457200" defTabSz="914400">
              <a:defRPr/>
            </a:pPr>
            <a:endParaRPr lang="de-AT" dirty="0">
              <a:solidFill>
                <a:prstClr val="black"/>
              </a:solidFill>
              <a:latin typeface="Calibri" panose="020F0502020204030204"/>
            </a:endParaRPr>
          </a:p>
          <a:p>
            <a:pPr defTabSz="914400">
              <a:tabLst>
                <a:tab pos="450850" algn="l"/>
              </a:tabLst>
              <a:defRPr/>
            </a:pPr>
            <a:r>
              <a:rPr lang="de-AT" dirty="0">
                <a:solidFill>
                  <a:prstClr val="black"/>
                </a:solidFill>
                <a:latin typeface="Calibri" panose="020F0502020204030204"/>
              </a:rPr>
              <a:t>	3.	Lions Quest Imagefilm</a:t>
            </a:r>
          </a:p>
          <a:p>
            <a:pPr defTabSz="914400">
              <a:tabLst>
                <a:tab pos="450850" algn="l"/>
              </a:tabLst>
              <a:defRPr/>
            </a:pPr>
            <a:r>
              <a:rPr lang="de-AT" dirty="0">
                <a:solidFill>
                  <a:prstClr val="black"/>
                </a:solidFill>
                <a:latin typeface="Calibri" panose="020F0502020204030204"/>
              </a:rPr>
              <a:t>		</a:t>
            </a:r>
            <a:r>
              <a:rPr lang="de-AT" u="sng" dirty="0">
                <a:solidFill>
                  <a:schemeClr val="accent1">
                    <a:lumMod val="75000"/>
                  </a:schemeClr>
                </a:solidFill>
                <a:latin typeface="Calibri" panose="020F0502020204030204"/>
                <a:hlinkClick r:id="rId2">
                  <a:extLst>
                    <a:ext uri="{A12FA001-AC4F-418D-AE19-62706E023703}">
                      <ahyp:hlinkClr xmlns:ahyp="http://schemas.microsoft.com/office/drawing/2018/hyperlinkcolor" val="tx"/>
                    </a:ext>
                  </a:extLst>
                </a:hlinkClick>
              </a:rPr>
              <a:t>www.youtube.com/watch?v=Y79GBRkn8v8</a:t>
            </a:r>
            <a:endParaRPr lang="de-AT" u="sng" dirty="0">
              <a:solidFill>
                <a:schemeClr val="accent1">
                  <a:lumMod val="75000"/>
                </a:schemeClr>
              </a:solidFill>
              <a:latin typeface="Calibri" panose="020F0502020204030204"/>
            </a:endParaRPr>
          </a:p>
          <a:p>
            <a:pPr defTabSz="914400">
              <a:tabLst>
                <a:tab pos="450850" algn="l"/>
              </a:tabLst>
              <a:defRPr/>
            </a:pPr>
            <a:endParaRPr lang="de-AT" sz="1900" dirty="0">
              <a:solidFill>
                <a:schemeClr val="accent1">
                  <a:lumMod val="75000"/>
                </a:schemeClr>
              </a:solidFill>
              <a:latin typeface="Calibri" panose="020F0502020204030204"/>
            </a:endParaRPr>
          </a:p>
          <a:p>
            <a:pPr defTabSz="914400">
              <a:tabLst>
                <a:tab pos="450850" algn="l"/>
              </a:tabLst>
              <a:defRPr/>
            </a:pPr>
            <a:r>
              <a:rPr lang="de-AT" sz="2200" b="1" i="1" dirty="0">
                <a:solidFill>
                  <a:schemeClr val="accent1">
                    <a:lumMod val="75000"/>
                  </a:schemeClr>
                </a:solidFill>
                <a:latin typeface="Calibri" panose="020F0502020204030204"/>
              </a:rPr>
              <a:t>Infomöglichkeiten können bei Bedarf zur Verfügung gestellt werden!!</a:t>
            </a:r>
          </a:p>
        </p:txBody>
      </p:sp>
    </p:spTree>
    <p:extLst>
      <p:ext uri="{BB962C8B-B14F-4D97-AF65-F5344CB8AC3E}">
        <p14:creationId xmlns:p14="http://schemas.microsoft.com/office/powerpoint/2010/main" val="353279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EE6FD1E-9E8A-4A94-9CAA-A47490514F77}"/>
              </a:ext>
            </a:extLst>
          </p:cNvPr>
          <p:cNvSpPr txBox="1"/>
          <p:nvPr/>
        </p:nvSpPr>
        <p:spPr>
          <a:xfrm>
            <a:off x="0" y="888463"/>
            <a:ext cx="10620375" cy="5386090"/>
          </a:xfrm>
          <a:prstGeom prst="rect">
            <a:avLst/>
          </a:prstGeom>
          <a:noFill/>
        </p:spPr>
        <p:txBody>
          <a:bodyPr wrap="square">
            <a:spAutoFit/>
          </a:bodyPr>
          <a:lstStyle/>
          <a:p>
            <a:pPr lvl="0" algn="ctr"/>
            <a:r>
              <a:rPr lang="en-US" sz="2400" b="1" dirty="0">
                <a:effectLst/>
                <a:latin typeface="Verdana" panose="020B0604030504040204" pitchFamily="34" charset="0"/>
                <a:ea typeface="Times New Roman" panose="02020603050405020304" pitchFamily="18" charset="0"/>
                <a:cs typeface="Times New Roman" panose="02020603050405020304" pitchFamily="18" charset="0"/>
              </a:rPr>
              <a:t>UNSERE GESELLSCHAFT BRAUCHT  </a:t>
            </a:r>
          </a:p>
          <a:p>
            <a:pPr lvl="0" algn="ctr"/>
            <a:endParaRPr lang="en-US" dirty="0">
              <a:latin typeface="Verdana" panose="020B0604030504040204" pitchFamily="34" charset="0"/>
              <a:ea typeface="Times New Roman" panose="02020603050405020304" pitchFamily="18" charset="0"/>
              <a:cs typeface="Times New Roman" panose="02020603050405020304" pitchFamily="18" charset="0"/>
            </a:endParaRPr>
          </a:p>
          <a:p>
            <a:pPr lvl="0" algn="ct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3200" dirty="0">
                <a:solidFill>
                  <a:schemeClr val="accent1">
                    <a:lumMod val="75000"/>
                  </a:schemeClr>
                </a:solidFill>
                <a:latin typeface="Arial Black" panose="020B0A04020102020204" pitchFamily="34" charset="0"/>
                <a:ea typeface="Times New Roman" panose="02020603050405020304" pitchFamily="18" charset="0"/>
                <a:cs typeface="Times New Roman" panose="02020603050405020304" pitchFamily="18" charset="0"/>
              </a:rPr>
              <a:t>LIONS QUEST</a:t>
            </a:r>
          </a:p>
          <a:p>
            <a:pPr lvl="0" algn="ctr"/>
            <a:endParaRPr lang="en-US" dirty="0">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2400" b="1" dirty="0" err="1">
                <a:latin typeface="Verdana" panose="020B0604030504040204" pitchFamily="34" charset="0"/>
                <a:ea typeface="Times New Roman" panose="02020603050405020304" pitchFamily="18" charset="0"/>
                <a:cs typeface="Times New Roman" panose="02020603050405020304" pitchFamily="18" charset="0"/>
              </a:rPr>
              <a:t>mehr</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denn</a:t>
            </a:r>
            <a:r>
              <a:rPr lang="en-US" sz="2400" b="1" dirty="0">
                <a:latin typeface="Verdana" panose="020B0604030504040204" pitchFamily="34" charset="0"/>
                <a:ea typeface="Times New Roman" panose="02020603050405020304" pitchFamily="18" charset="0"/>
                <a:cs typeface="Times New Roman" panose="02020603050405020304" pitchFamily="18" charset="0"/>
              </a:rPr>
              <a:t> je.</a:t>
            </a:r>
          </a:p>
          <a:p>
            <a:pPr lvl="0" algn="ct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H e l f t    b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i</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t</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e    a l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l</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e   m I t ! </a:t>
            </a:r>
          </a:p>
          <a:p>
            <a:pPr lvl="0" algn="ct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Gemeinsam</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können</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wir</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damit</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einen</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nachhaltigen</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Nutzen</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für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unsere</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 Gesellschaft </a:t>
            </a:r>
            <a:r>
              <a:rPr lang="en-US" sz="2400" b="1" dirty="0" err="1">
                <a:solidFill>
                  <a:srgbClr val="FFC000"/>
                </a:solidFill>
                <a:latin typeface="Verdana" panose="020B0604030504040204" pitchFamily="34" charset="0"/>
                <a:ea typeface="Times New Roman" panose="02020603050405020304" pitchFamily="18" charset="0"/>
                <a:cs typeface="Times New Roman" panose="02020603050405020304" pitchFamily="18" charset="0"/>
              </a:rPr>
              <a:t>schaffen</a:t>
            </a:r>
            <a:r>
              <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rPr>
              <a:t>!</a:t>
            </a:r>
          </a:p>
          <a:p>
            <a:pPr lvl="0" algn="ctr"/>
            <a:endParaRPr lang="en-US" sz="2400" b="1" dirty="0">
              <a:solidFill>
                <a:srgbClr val="FFC000"/>
              </a:solidFill>
              <a:latin typeface="Verdana" panose="020B0604030504040204" pitchFamily="34" charset="0"/>
              <a:ea typeface="Times New Roman" panose="02020603050405020304" pitchFamily="18" charset="0"/>
              <a:cs typeface="Times New Roman" panose="02020603050405020304" pitchFamily="18" charset="0"/>
            </a:endParaRPr>
          </a:p>
          <a:p>
            <a:pPr lvl="0" algn="ctr"/>
            <a:r>
              <a:rPr lang="en-US" sz="2400" b="1" dirty="0" err="1">
                <a:solidFill>
                  <a:schemeClr val="accent1">
                    <a:lumMod val="75000"/>
                  </a:schemeClr>
                </a:solidFill>
                <a:latin typeface="Verdana" panose="020B0604030504040204" pitchFamily="34" charset="0"/>
                <a:ea typeface="Times New Roman" panose="02020603050405020304" pitchFamily="18" charset="0"/>
                <a:cs typeface="Times New Roman" panose="02020603050405020304" pitchFamily="18" charset="0"/>
              </a:rPr>
              <a:t>Kommentar</a:t>
            </a:r>
            <a:r>
              <a:rPr lang="en-US" sz="2400" b="1" dirty="0">
                <a:solidFill>
                  <a:schemeClr val="accent1">
                    <a:lumMod val="75000"/>
                  </a:schemeClr>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Verdana" panose="020B0604030504040204" pitchFamily="34" charset="0"/>
                <a:ea typeface="Times New Roman" panose="02020603050405020304" pitchFamily="18" charset="0"/>
                <a:cs typeface="Times New Roman" panose="02020603050405020304" pitchFamily="18" charset="0"/>
              </a:rPr>
              <a:t>einer</a:t>
            </a:r>
            <a:r>
              <a:rPr lang="en-US" sz="2400" b="1" dirty="0">
                <a:solidFill>
                  <a:schemeClr val="accent1">
                    <a:lumMod val="75000"/>
                  </a:schemeClr>
                </a:solidFill>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Verdana" panose="020B0604030504040204" pitchFamily="34" charset="0"/>
                <a:ea typeface="Times New Roman" panose="02020603050405020304" pitchFamily="18" charset="0"/>
                <a:cs typeface="Times New Roman" panose="02020603050405020304" pitchFamily="18" charset="0"/>
              </a:rPr>
              <a:t>Lehrerin</a:t>
            </a:r>
            <a:r>
              <a:rPr lang="en-US" sz="2400" b="1" dirty="0">
                <a:solidFill>
                  <a:schemeClr val="accent1">
                    <a:lumMod val="75000"/>
                  </a:schemeClr>
                </a:solidFill>
                <a:latin typeface="Verdana" panose="020B0604030504040204" pitchFamily="34" charset="0"/>
                <a:ea typeface="Times New Roman" panose="02020603050405020304" pitchFamily="18" charset="0"/>
                <a:cs typeface="Times New Roman" panose="02020603050405020304" pitchFamily="18" charset="0"/>
              </a:rPr>
              <a:t>: </a:t>
            </a:r>
          </a:p>
          <a:p>
            <a:pPr lvl="0" algn="ctr"/>
            <a:r>
              <a:rPr lang="en-US" sz="2400" b="1" dirty="0" err="1">
                <a:latin typeface="Verdana" panose="020B0604030504040204" pitchFamily="34" charset="0"/>
                <a:ea typeface="Times New Roman" panose="02020603050405020304" pitchFamily="18" charset="0"/>
                <a:cs typeface="Times New Roman" panose="02020603050405020304" pitchFamily="18" charset="0"/>
              </a:rPr>
              <a:t>Groß</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werden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unsere</a:t>
            </a:r>
            <a:r>
              <a:rPr lang="en-US" sz="2400" b="1" dirty="0">
                <a:latin typeface="Verdana" panose="020B0604030504040204" pitchFamily="34" charset="0"/>
                <a:ea typeface="Times New Roman" panose="02020603050405020304" pitchFamily="18" charset="0"/>
                <a:cs typeface="Times New Roman" panose="02020603050405020304" pitchFamily="18" charset="0"/>
              </a:rPr>
              <a:t> Kinder von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alleine</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mit</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Hilfe</a:t>
            </a:r>
            <a:r>
              <a:rPr lang="en-US" sz="2400" b="1" dirty="0">
                <a:latin typeface="Verdana" panose="020B0604030504040204" pitchFamily="34" charset="0"/>
                <a:ea typeface="Times New Roman" panose="02020603050405020304" pitchFamily="18" charset="0"/>
                <a:cs typeface="Times New Roman" panose="02020603050405020304" pitchFamily="18" charset="0"/>
              </a:rPr>
              <a:t> von Lions Quest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werden</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sie</a:t>
            </a:r>
            <a:r>
              <a:rPr lang="en-US" sz="2400" b="1" dirty="0">
                <a:latin typeface="Verdana" panose="020B0604030504040204" pitchFamily="34" charset="0"/>
                <a:ea typeface="Times New Roman" panose="02020603050405020304" pitchFamily="18" charset="0"/>
                <a:cs typeface="Times New Roman" panose="02020603050405020304" pitchFamily="18" charset="0"/>
              </a:rPr>
              <a:t> </a:t>
            </a:r>
            <a:r>
              <a:rPr lang="en-US" sz="2400" b="1" dirty="0" err="1">
                <a:latin typeface="Verdana" panose="020B0604030504040204" pitchFamily="34" charset="0"/>
                <a:ea typeface="Times New Roman" panose="02020603050405020304" pitchFamily="18" charset="0"/>
                <a:cs typeface="Times New Roman" panose="02020603050405020304" pitchFamily="18" charset="0"/>
              </a:rPr>
              <a:t>erwachsen</a:t>
            </a:r>
            <a:r>
              <a:rPr lang="en-US" sz="2400" b="1" dirty="0">
                <a:latin typeface="Verdana" panose="020B0604030504040204" pitchFamily="34" charset="0"/>
                <a:ea typeface="Times New Roman" panose="02020603050405020304" pitchFamily="18" charset="0"/>
                <a:cs typeface="Times New Roman" panose="02020603050405020304" pitchFamily="18" charset="0"/>
              </a:rPr>
              <a:t>!!</a:t>
            </a:r>
          </a:p>
          <a:p>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57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AD2DAC9-1B34-4FFE-9689-FCFECB4CD18F}"/>
              </a:ext>
            </a:extLst>
          </p:cNvPr>
          <p:cNvSpPr txBox="1"/>
          <p:nvPr/>
        </p:nvSpPr>
        <p:spPr>
          <a:xfrm>
            <a:off x="2546943" y="1551670"/>
            <a:ext cx="4455066" cy="3970318"/>
          </a:xfrm>
          <a:prstGeom prst="rect">
            <a:avLst/>
          </a:prstGeom>
          <a:noFill/>
        </p:spPr>
        <p:txBody>
          <a:bodyPr wrap="none" rtlCol="0">
            <a:spAutoFit/>
          </a:bodyPr>
          <a:lstStyle/>
          <a:p>
            <a:r>
              <a:rPr lang="de-AT" sz="2800" b="1" dirty="0"/>
              <a:t>Kontakt:</a:t>
            </a:r>
          </a:p>
          <a:p>
            <a:endParaRPr lang="de-AT" sz="2800" b="1" dirty="0"/>
          </a:p>
          <a:p>
            <a:r>
              <a:rPr lang="de-AT" sz="2800" b="1" dirty="0"/>
              <a:t>Dr. Ferdinand Hacker</a:t>
            </a:r>
          </a:p>
          <a:p>
            <a:r>
              <a:rPr lang="de-AT" sz="2800" dirty="0"/>
              <a:t>„Lions Quest Österreich“</a:t>
            </a:r>
          </a:p>
          <a:p>
            <a:r>
              <a:rPr lang="de-AT" sz="2800" dirty="0"/>
              <a:t>MDB 114, DB 114M</a:t>
            </a:r>
          </a:p>
          <a:p>
            <a:endParaRPr lang="de-AT" sz="2800" b="1" dirty="0"/>
          </a:p>
          <a:p>
            <a:r>
              <a:rPr lang="de-AT" sz="2800" b="1" dirty="0">
                <a:hlinkClick r:id="rId2"/>
              </a:rPr>
              <a:t>ferdinand.hacker@aon.at</a:t>
            </a:r>
            <a:endParaRPr lang="de-AT" sz="2800" b="1" dirty="0"/>
          </a:p>
          <a:p>
            <a:endParaRPr lang="de-AT" sz="2800" b="1" dirty="0"/>
          </a:p>
          <a:p>
            <a:r>
              <a:rPr lang="de-AT" sz="2800" b="1" dirty="0"/>
              <a:t>Mobil:	0043 664 855 41 87</a:t>
            </a:r>
          </a:p>
        </p:txBody>
      </p:sp>
    </p:spTree>
    <p:extLst>
      <p:ext uri="{BB962C8B-B14F-4D97-AF65-F5344CB8AC3E}">
        <p14:creationId xmlns:p14="http://schemas.microsoft.com/office/powerpoint/2010/main" val="1822281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9FF7538-3575-4504-9ADC-4E97E9785B0A}"/>
              </a:ext>
            </a:extLst>
          </p:cNvPr>
          <p:cNvSpPr txBox="1">
            <a:spLocks noChangeArrowheads="1"/>
          </p:cNvSpPr>
          <p:nvPr/>
        </p:nvSpPr>
        <p:spPr bwMode="auto">
          <a:xfrm>
            <a:off x="884694" y="1721643"/>
            <a:ext cx="8763000" cy="519113"/>
          </a:xfrm>
          <a:prstGeom prst="rect">
            <a:avLst/>
          </a:prstGeom>
          <a:noFill/>
          <a:ln w="9525">
            <a:noFill/>
            <a:miter lim="800000"/>
            <a:headEnd/>
            <a:tailEnd/>
          </a:ln>
        </p:spPr>
        <p:txBody>
          <a:bodyPr wrap="square">
            <a:spAutoFit/>
          </a:bodyPr>
          <a:lstStyle/>
          <a:p>
            <a:pPr algn="ctr"/>
            <a:r>
              <a:rPr lang="de-AT" sz="2800" dirty="0">
                <a:solidFill>
                  <a:srgbClr val="004A94"/>
                </a:solidFill>
                <a:latin typeface="Arial Black" pitchFamily="34" charset="0"/>
              </a:rPr>
              <a:t>Wir Lions übernehmen Verantwortung:</a:t>
            </a:r>
          </a:p>
        </p:txBody>
      </p:sp>
      <p:sp>
        <p:nvSpPr>
          <p:cNvPr id="4" name="Text Box 3">
            <a:extLst>
              <a:ext uri="{FF2B5EF4-FFF2-40B4-BE49-F238E27FC236}">
                <a16:creationId xmlns:a16="http://schemas.microsoft.com/office/drawing/2014/main" id="{E22C770D-457E-4D93-BE2A-013A50D109DF}"/>
              </a:ext>
            </a:extLst>
          </p:cNvPr>
          <p:cNvSpPr txBox="1">
            <a:spLocks noChangeArrowheads="1"/>
          </p:cNvSpPr>
          <p:nvPr/>
        </p:nvSpPr>
        <p:spPr bwMode="auto">
          <a:xfrm>
            <a:off x="1189494" y="4876800"/>
            <a:ext cx="8077200" cy="369332"/>
          </a:xfrm>
          <a:prstGeom prst="rect">
            <a:avLst/>
          </a:prstGeom>
          <a:noFill/>
          <a:ln w="9525">
            <a:noFill/>
            <a:miter lim="800000"/>
            <a:headEnd/>
            <a:tailEnd/>
          </a:ln>
        </p:spPr>
        <p:txBody>
          <a:bodyPr wrap="square">
            <a:spAutoFit/>
          </a:bodyPr>
          <a:lstStyle/>
          <a:p>
            <a:pPr algn="ctr"/>
            <a:r>
              <a:rPr lang="de-AT" b="1" i="1" dirty="0">
                <a:solidFill>
                  <a:srgbClr val="004A94"/>
                </a:solidFill>
              </a:rPr>
              <a:t>persönlich, rasch und unbürokratisch!</a:t>
            </a:r>
          </a:p>
        </p:txBody>
      </p:sp>
      <p:pic>
        <p:nvPicPr>
          <p:cNvPr id="5" name="Picture 4" descr="Lions_helfen_waggrecht_mitte">
            <a:extLst>
              <a:ext uri="{FF2B5EF4-FFF2-40B4-BE49-F238E27FC236}">
                <a16:creationId xmlns:a16="http://schemas.microsoft.com/office/drawing/2014/main" id="{DEDFE5EE-DCBA-4CF3-8BA0-BF284BC7DA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5607" y="2781300"/>
            <a:ext cx="6550025" cy="1817688"/>
          </a:xfrm>
          <a:prstGeom prst="rect">
            <a:avLst/>
          </a:prstGeom>
          <a:noFill/>
          <a:ln>
            <a:miter lim="800000"/>
            <a:headEnd/>
            <a:tailEnd/>
          </a:ln>
        </p:spPr>
      </p:pic>
    </p:spTree>
    <p:extLst>
      <p:ext uri="{BB962C8B-B14F-4D97-AF65-F5344CB8AC3E}">
        <p14:creationId xmlns:p14="http://schemas.microsoft.com/office/powerpoint/2010/main" val="376815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CB36A158-8D03-4EE3-95EA-FF776754144E}"/>
              </a:ext>
            </a:extLst>
          </p:cNvPr>
          <p:cNvSpPr txBox="1">
            <a:spLocks/>
          </p:cNvSpPr>
          <p:nvPr/>
        </p:nvSpPr>
        <p:spPr>
          <a:xfrm>
            <a:off x="1502249" y="2047615"/>
            <a:ext cx="8229600" cy="4508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latin typeface="Wingdings" panose="05000000000000000000" pitchFamily="2" charset="2"/>
              </a:rPr>
              <a:t>m</a:t>
            </a:r>
            <a:r>
              <a:rPr lang="de-AT" sz="2000" dirty="0"/>
              <a:t>	</a:t>
            </a:r>
            <a:r>
              <a:rPr lang="de-AT" sz="2000" b="1" dirty="0"/>
              <a:t>Eines der wichtigsten Jugendprojekte der LIONS</a:t>
            </a:r>
          </a:p>
          <a:p>
            <a:pPr marL="0" indent="0">
              <a:buFont typeface="Arial" panose="020B0604020202020204" pitchFamily="34" charset="0"/>
              <a:buNone/>
            </a:pPr>
            <a:r>
              <a:rPr lang="de-AT" sz="2000" b="1" i="1" dirty="0"/>
              <a:t>	Ziel – </a:t>
            </a:r>
            <a:r>
              <a:rPr lang="de-AT" sz="2000" dirty="0"/>
              <a:t>Beitrag zur Persönlichkeitsentwicklung unserer Jugend 		zu leisten</a:t>
            </a:r>
          </a:p>
          <a:p>
            <a:pPr marL="0" indent="0">
              <a:buFont typeface="Arial" panose="020B0604020202020204" pitchFamily="34" charset="0"/>
              <a:buNone/>
            </a:pPr>
            <a:endParaRPr lang="de-AT" sz="1000" dirty="0"/>
          </a:p>
          <a:p>
            <a:pPr>
              <a:buFont typeface="Wingdings" panose="05000000000000000000" pitchFamily="2" charset="2"/>
              <a:buChar char="m"/>
            </a:pPr>
            <a:r>
              <a:rPr lang="de-AT" sz="2000" dirty="0"/>
              <a:t> 	</a:t>
            </a:r>
            <a:r>
              <a:rPr lang="de-AT" sz="2000" b="1" i="1" dirty="0"/>
              <a:t>Zielgruppe: </a:t>
            </a:r>
            <a:r>
              <a:rPr lang="de-AT" sz="2000" dirty="0"/>
              <a:t>Schulen/Ausbildungsstätten (für 8-18 Jahre)</a:t>
            </a:r>
          </a:p>
          <a:p>
            <a:pPr marL="0" indent="0">
              <a:buFont typeface="Arial" panose="020B0604020202020204" pitchFamily="34" charset="0"/>
              <a:buNone/>
            </a:pPr>
            <a:endParaRPr lang="de-AT" sz="1000" dirty="0"/>
          </a:p>
          <a:p>
            <a:pPr marL="0" indent="0">
              <a:buFont typeface="Arial" panose="020B0604020202020204" pitchFamily="34" charset="0"/>
              <a:buNone/>
            </a:pPr>
            <a:r>
              <a:rPr lang="de-AT" sz="2000" dirty="0">
                <a:latin typeface="Wingdings" panose="05000000000000000000" pitchFamily="2" charset="2"/>
              </a:rPr>
              <a:t>m </a:t>
            </a:r>
            <a:r>
              <a:rPr lang="de-AT" sz="2000" dirty="0"/>
              <a:t>	</a:t>
            </a:r>
            <a:r>
              <a:rPr lang="de-AT" sz="2000" b="1" i="1" dirty="0"/>
              <a:t>LQ Implementierung in Schulentwicklungsprogramm/Lehrplan </a:t>
            </a:r>
          </a:p>
          <a:p>
            <a:pPr marL="0" indent="0">
              <a:buFont typeface="Arial" panose="020B0604020202020204" pitchFamily="34" charset="0"/>
              <a:buNone/>
            </a:pPr>
            <a:r>
              <a:rPr lang="de-AT" sz="2000" dirty="0">
                <a:latin typeface="Wingdings" panose="05000000000000000000" pitchFamily="2" charset="2"/>
              </a:rPr>
              <a:t>	</a:t>
            </a:r>
            <a:r>
              <a:rPr lang="de-AT" sz="2000" dirty="0">
                <a:latin typeface="Wingdings" panose="05000000000000000000" pitchFamily="2" charset="2"/>
                <a:sym typeface="Wingdings" panose="05000000000000000000" pitchFamily="2" charset="2"/>
              </a:rPr>
              <a:t>	</a:t>
            </a:r>
            <a:r>
              <a:rPr lang="de-AT" sz="2000" dirty="0"/>
              <a:t>Begleitung der Schulen zur LQ Zertifizierung </a:t>
            </a:r>
          </a:p>
          <a:p>
            <a:pPr marL="0" indent="0">
              <a:buFont typeface="Arial" panose="020B0604020202020204" pitchFamily="34" charset="0"/>
              <a:buNone/>
            </a:pPr>
            <a:r>
              <a:rPr lang="de-AT" sz="2000" dirty="0"/>
              <a:t>		(Unterstützung durch örtlichen Lions Club)</a:t>
            </a:r>
          </a:p>
          <a:p>
            <a:pPr marL="0" indent="0">
              <a:buFont typeface="Arial" panose="020B0604020202020204" pitchFamily="34" charset="0"/>
              <a:buNone/>
            </a:pPr>
            <a:endParaRPr lang="de-AT" sz="1000" dirty="0"/>
          </a:p>
          <a:p>
            <a:pPr marL="0" indent="0">
              <a:buFont typeface="Arial" panose="020B0604020202020204" pitchFamily="34" charset="0"/>
              <a:buNone/>
            </a:pPr>
            <a:r>
              <a:rPr lang="de-AT" sz="2000" dirty="0">
                <a:latin typeface="Wingdings" panose="05000000000000000000" pitchFamily="2" charset="2"/>
              </a:rPr>
              <a:t>m </a:t>
            </a:r>
            <a:r>
              <a:rPr lang="de-AT" sz="2000" dirty="0"/>
              <a:t>	</a:t>
            </a:r>
            <a:r>
              <a:rPr lang="de-AT" sz="2000" b="1" i="1" dirty="0"/>
              <a:t>LQ Gütesiegel </a:t>
            </a:r>
            <a:r>
              <a:rPr lang="de-AT" sz="2000" dirty="0"/>
              <a:t>– führt zu </a:t>
            </a:r>
            <a:r>
              <a:rPr lang="de-AT" sz="2000" b="1" i="1" dirty="0"/>
              <a:t>N a c h </a:t>
            </a:r>
            <a:r>
              <a:rPr lang="de-AT" sz="2000" b="1" i="1" dirty="0" err="1"/>
              <a:t>h</a:t>
            </a:r>
            <a:r>
              <a:rPr lang="de-AT" sz="2000" b="1" i="1" dirty="0"/>
              <a:t> a l t i g k e i t !!!</a:t>
            </a:r>
          </a:p>
        </p:txBody>
      </p:sp>
      <p:sp>
        <p:nvSpPr>
          <p:cNvPr id="8" name="Titel 1">
            <a:extLst>
              <a:ext uri="{FF2B5EF4-FFF2-40B4-BE49-F238E27FC236}">
                <a16:creationId xmlns:a16="http://schemas.microsoft.com/office/drawing/2014/main" id="{09527880-AB00-4C6A-8715-BD120257C92D}"/>
              </a:ext>
            </a:extLst>
          </p:cNvPr>
          <p:cNvSpPr txBox="1">
            <a:spLocks/>
          </p:cNvSpPr>
          <p:nvPr/>
        </p:nvSpPr>
        <p:spPr>
          <a:xfrm>
            <a:off x="395536" y="1340528"/>
            <a:ext cx="9085815" cy="5763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CORPORATE IDENTITY (Kernstrategie):</a:t>
            </a:r>
          </a:p>
        </p:txBody>
      </p:sp>
    </p:spTree>
    <p:extLst>
      <p:ext uri="{BB962C8B-B14F-4D97-AF65-F5344CB8AC3E}">
        <p14:creationId xmlns:p14="http://schemas.microsoft.com/office/powerpoint/2010/main" val="340157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E6DE384-042D-D0FC-7663-C20C8D9AEC6C}"/>
              </a:ext>
            </a:extLst>
          </p:cNvPr>
          <p:cNvSpPr txBox="1"/>
          <p:nvPr/>
        </p:nvSpPr>
        <p:spPr>
          <a:xfrm>
            <a:off x="349624" y="1052736"/>
            <a:ext cx="10022541" cy="5786199"/>
          </a:xfrm>
          <a:prstGeom prst="rect">
            <a:avLst/>
          </a:prstGeom>
          <a:noFill/>
        </p:spPr>
        <p:txBody>
          <a:bodyPr wrap="square" rtlCol="0">
            <a:spAutoFit/>
          </a:bodyPr>
          <a:lstStyle/>
          <a:p>
            <a:r>
              <a:rPr lang="de-AT" sz="2200" b="1" dirty="0">
                <a:solidFill>
                  <a:schemeClr val="accent1">
                    <a:lumMod val="75000"/>
                  </a:schemeClr>
                </a:solidFill>
                <a:latin typeface="Arial Black" panose="020B0A04020102020204" pitchFamily="34" charset="0"/>
                <a:ea typeface="Verdana" panose="020B0604030504040204" pitchFamily="34" charset="0"/>
                <a:cs typeface="Verdana" panose="020B0604030504040204" pitchFamily="34" charset="0"/>
              </a:rPr>
              <a:t>ZIELE VON LIONS QUEST (</a:t>
            </a:r>
            <a:r>
              <a:rPr lang="de-AT" sz="2200" b="1" dirty="0" err="1">
                <a:solidFill>
                  <a:schemeClr val="accent1">
                    <a:lumMod val="75000"/>
                  </a:schemeClr>
                </a:solidFill>
                <a:latin typeface="Arial Black" panose="020B0A04020102020204" pitchFamily="34" charset="0"/>
                <a:ea typeface="Verdana" panose="020B0604030504040204" pitchFamily="34" charset="0"/>
                <a:cs typeface="Verdana" panose="020B0604030504040204" pitchFamily="34" charset="0"/>
              </a:rPr>
              <a:t>Activity</a:t>
            </a:r>
            <a:r>
              <a:rPr lang="de-AT" sz="2200" b="1" dirty="0">
                <a:solidFill>
                  <a:schemeClr val="accent1">
                    <a:lumMod val="75000"/>
                  </a:schemeClr>
                </a:solidFill>
                <a:latin typeface="Arial Black" panose="020B0A04020102020204" pitchFamily="34" charset="0"/>
                <a:ea typeface="Verdana" panose="020B0604030504040204" pitchFamily="34" charset="0"/>
                <a:cs typeface="Verdana" panose="020B0604030504040204" pitchFamily="34" charset="0"/>
              </a:rPr>
              <a:t> der LIONS)!!!</a:t>
            </a:r>
          </a:p>
          <a:p>
            <a:endParaRPr lang="de-AT" b="1" dirty="0">
              <a:latin typeface="Arial Black" panose="020B0A04020102020204" pitchFamily="34" charset="0"/>
              <a:ea typeface="Verdana" panose="020B0604030504040204" pitchFamily="34" charset="0"/>
              <a:cs typeface="Verdana" panose="020B0604030504040204" pitchFamily="34" charset="0"/>
            </a:endParaRPr>
          </a:p>
          <a:p>
            <a:pPr>
              <a:buFont typeface="Wingdings"/>
              <a:buChar char="m"/>
              <a:tabLst>
                <a:tab pos="628650" algn="l"/>
              </a:tabLst>
            </a:pPr>
            <a:r>
              <a:rPr lang="de-AT" sz="2000" dirty="0">
                <a:latin typeface="+mj-lt"/>
                <a:ea typeface="Verdana" panose="020B0604030504040204" pitchFamily="34" charset="0"/>
                <a:cs typeface="Verdana" panose="020B0604030504040204" pitchFamily="34" charset="0"/>
              </a:rPr>
              <a:t>    	</a:t>
            </a:r>
            <a:r>
              <a:rPr lang="de-AT" sz="2000" b="1" dirty="0">
                <a:latin typeface="+mj-lt"/>
                <a:ea typeface="Verdana" panose="020B0604030504040204" pitchFamily="34" charset="0"/>
                <a:cs typeface="Verdana" panose="020B0604030504040204" pitchFamily="34" charset="0"/>
              </a:rPr>
              <a:t>Vermittlung/Erhöhung von Lebenskompetenz </a:t>
            </a:r>
            <a:r>
              <a:rPr lang="de-AT" sz="2000" dirty="0">
                <a:latin typeface="+mj-lt"/>
                <a:ea typeface="Verdana" panose="020B0604030504040204" pitchFamily="34" charset="0"/>
                <a:cs typeface="Verdana" panose="020B0604030504040204" pitchFamily="34" charset="0"/>
              </a:rPr>
              <a:t>für Jugendliche 	verschiedener 	Altersgruppen</a:t>
            </a:r>
          </a:p>
          <a:p>
            <a:pPr>
              <a:tabLst>
                <a:tab pos="628650" algn="l"/>
              </a:tabLst>
            </a:pPr>
            <a:endParaRPr lang="de-AT" sz="1000" dirty="0">
              <a:latin typeface="+mj-lt"/>
              <a:ea typeface="Verdana" panose="020B0604030504040204" pitchFamily="34" charset="0"/>
              <a:cs typeface="Verdana" panose="020B0604030504040204" pitchFamily="34" charset="0"/>
            </a:endParaRPr>
          </a:p>
          <a:p>
            <a:pPr>
              <a:tabLst>
                <a:tab pos="628650" algn="l"/>
              </a:tabLst>
            </a:pPr>
            <a:r>
              <a:rPr lang="de-AT" sz="2000" dirty="0">
                <a:latin typeface="Wingdings" panose="05000000000000000000" pitchFamily="2" charset="2"/>
                <a:ea typeface="Verdana" panose="020B0604030504040204" pitchFamily="34" charset="0"/>
                <a:cs typeface="Verdana" panose="020B0604030504040204" pitchFamily="34" charset="0"/>
              </a:rPr>
              <a:t>m</a:t>
            </a:r>
            <a:r>
              <a:rPr lang="de-AT" sz="2000" dirty="0">
                <a:latin typeface="+mj-lt"/>
                <a:ea typeface="Verdana" panose="020B0604030504040204" pitchFamily="34" charset="0"/>
                <a:cs typeface="Verdana" panose="020B0604030504040204" pitchFamily="34" charset="0"/>
              </a:rPr>
              <a:t> 	</a:t>
            </a:r>
            <a:r>
              <a:rPr lang="de-AT" sz="2000" b="1" dirty="0">
                <a:latin typeface="+mj-lt"/>
                <a:ea typeface="Verdana" panose="020B0604030504040204" pitchFamily="34" charset="0"/>
                <a:cs typeface="Verdana" panose="020B0604030504040204" pitchFamily="34" charset="0"/>
              </a:rPr>
              <a:t>Einbindung und Ausbildung der Lehrer/ErzieherInnen</a:t>
            </a:r>
          </a:p>
          <a:p>
            <a:pPr>
              <a:tabLst>
                <a:tab pos="628650" algn="l"/>
              </a:tabLst>
            </a:pPr>
            <a:r>
              <a:rPr lang="de-AT" sz="2000" dirty="0">
                <a:latin typeface="+mj-lt"/>
                <a:ea typeface="Verdana" panose="020B0604030504040204" pitchFamily="34" charset="0"/>
                <a:cs typeface="Verdana" panose="020B0604030504040204" pitchFamily="34" charset="0"/>
              </a:rPr>
              <a:t>	mit dem Ziel, unsere Jugend besser in die Realität der heutigen Gesellschaft zu begleiten</a:t>
            </a:r>
          </a:p>
          <a:p>
            <a:pPr>
              <a:tabLst>
                <a:tab pos="628650" algn="l"/>
              </a:tabLst>
            </a:pPr>
            <a:endParaRPr lang="de-AT" sz="1000" dirty="0">
              <a:latin typeface="+mj-lt"/>
              <a:ea typeface="Verdana" panose="020B0604030504040204" pitchFamily="34" charset="0"/>
              <a:cs typeface="Verdana" panose="020B0604030504040204" pitchFamily="34" charset="0"/>
            </a:endParaRPr>
          </a:p>
          <a:p>
            <a:pPr marL="342900" indent="-342900">
              <a:buFont typeface="Wingdings"/>
              <a:buChar char="m"/>
              <a:tabLst>
                <a:tab pos="628650" algn="l"/>
                <a:tab pos="1793875" algn="l"/>
                <a:tab pos="2149475" algn="l"/>
                <a:tab pos="4846638" algn="l"/>
                <a:tab pos="5200650" algn="l"/>
              </a:tabLst>
            </a:pPr>
            <a:r>
              <a:rPr lang="de-AT" sz="2000" b="1" dirty="0">
                <a:latin typeface="+mj-lt"/>
                <a:ea typeface="Verdana" panose="020B0604030504040204" pitchFamily="34" charset="0"/>
                <a:cs typeface="Verdana" panose="020B0604030504040204" pitchFamily="34" charset="0"/>
              </a:rPr>
              <a:t> 	Inhalte</a:t>
            </a:r>
            <a:r>
              <a:rPr lang="de-AT" sz="2000" dirty="0">
                <a:latin typeface="+mj-lt"/>
                <a:ea typeface="Verdana" panose="020B0604030504040204" pitchFamily="34" charset="0"/>
                <a:cs typeface="Verdana" panose="020B0604030504040204" pitchFamily="34" charset="0"/>
              </a:rPr>
              <a:t>: 	-	Soziale Kompetenz (generell)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Arbeiten im Team,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Verantwortung übernehmen,</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Handschlagqualität leben,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Umgang mit Krisen,	</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mit Siegen und Niederlagen umgehen lernen,</a:t>
            </a:r>
          </a:p>
          <a:p>
            <a:pPr>
              <a:tabLst>
                <a:tab pos="628650" algn="l"/>
                <a:tab pos="1793875" algn="l"/>
                <a:tab pos="2149475" algn="l"/>
                <a:tab pos="4846638" algn="l"/>
                <a:tab pos="5200650" algn="l"/>
              </a:tabLst>
            </a:pPr>
            <a:r>
              <a:rPr lang="de-AT" sz="2000" dirty="0">
                <a:latin typeface="+mj-lt"/>
                <a:ea typeface="Verdana" panose="020B0604030504040204" pitchFamily="34" charset="0"/>
                <a:cs typeface="Verdana" panose="020B0604030504040204" pitchFamily="34" charset="0"/>
              </a:rPr>
              <a:t>		-	Wertschätzung geben/nehmen etc.</a:t>
            </a:r>
          </a:p>
          <a:p>
            <a:pPr>
              <a:tabLst>
                <a:tab pos="628650" algn="l"/>
                <a:tab pos="1793875" algn="l"/>
                <a:tab pos="2149475" algn="l"/>
                <a:tab pos="4846638" algn="l"/>
                <a:tab pos="5200650" algn="l"/>
              </a:tabLst>
            </a:pPr>
            <a:endParaRPr lang="de-AT" sz="1000" dirty="0">
              <a:latin typeface="+mj-lt"/>
              <a:ea typeface="Verdana" panose="020B0604030504040204" pitchFamily="34" charset="0"/>
              <a:cs typeface="Verdana" panose="020B0604030504040204" pitchFamily="34" charset="0"/>
            </a:endParaRPr>
          </a:p>
          <a:p>
            <a:pPr marL="342900" indent="-342900">
              <a:buFont typeface="Wingdings" panose="05000000000000000000" pitchFamily="2" charset="2"/>
              <a:buChar char="m"/>
              <a:tabLst>
                <a:tab pos="628650" algn="l"/>
              </a:tabLst>
            </a:pPr>
            <a:r>
              <a:rPr lang="de-AT" sz="2000" b="1" dirty="0">
                <a:latin typeface="+mj-lt"/>
                <a:ea typeface="Verdana" panose="020B0604030504040204" pitchFamily="34" charset="0"/>
                <a:cs typeface="Verdana" panose="020B0604030504040204" pitchFamily="34" charset="0"/>
              </a:rPr>
              <a:t>Wir wollen den steigenden Bedürfnissen unserer Gesellschaft gerecht werden </a:t>
            </a:r>
            <a:r>
              <a:rPr lang="de-AT" sz="2000" i="1" dirty="0">
                <a:latin typeface="+mj-lt"/>
                <a:ea typeface="Verdana" panose="020B0604030504040204" pitchFamily="34" charset="0"/>
                <a:cs typeface="Verdana" panose="020B0604030504040204" pitchFamily="34" charset="0"/>
              </a:rPr>
              <a:t>- 	</a:t>
            </a:r>
          </a:p>
          <a:p>
            <a:pPr>
              <a:tabLst>
                <a:tab pos="628650" algn="l"/>
              </a:tabLst>
            </a:pPr>
            <a:r>
              <a:rPr lang="de-AT" sz="2000" i="1" dirty="0">
                <a:latin typeface="+mj-lt"/>
                <a:ea typeface="Verdana" panose="020B0604030504040204" pitchFamily="34" charset="0"/>
                <a:cs typeface="Verdana" panose="020B0604030504040204" pitchFamily="34" charset="0"/>
                <a:sym typeface="Wingdings"/>
              </a:rPr>
              <a:t>		</a:t>
            </a:r>
            <a:r>
              <a:rPr lang="de-AT" sz="2000" i="1" dirty="0">
                <a:latin typeface="+mj-lt"/>
                <a:ea typeface="Verdana" panose="020B0604030504040204" pitchFamily="34" charset="0"/>
                <a:cs typeface="Verdana" panose="020B0604030504040204" pitchFamily="34" charset="0"/>
              </a:rPr>
              <a:t>mehr   zwischenmenschliche Kommunikation für unsere Jugend!!!</a:t>
            </a:r>
          </a:p>
          <a:p>
            <a:pPr>
              <a:tabLst>
                <a:tab pos="628650" algn="l"/>
              </a:tabLst>
            </a:pPr>
            <a:r>
              <a:rPr lang="de-AT" sz="2000" i="1" dirty="0">
                <a:latin typeface="+mj-lt"/>
                <a:ea typeface="Verdana" panose="020B0604030504040204" pitchFamily="34" charset="0"/>
                <a:cs typeface="Verdana" panose="020B0604030504040204" pitchFamily="34" charset="0"/>
              </a:rPr>
              <a:t>	</a:t>
            </a:r>
            <a:r>
              <a:rPr lang="de-AT" sz="2000" i="1" dirty="0">
                <a:latin typeface="+mj-lt"/>
                <a:ea typeface="Verdana" panose="020B0604030504040204" pitchFamily="34" charset="0"/>
                <a:cs typeface="Verdana" panose="020B0604030504040204" pitchFamily="34" charset="0"/>
                <a:sym typeface="Wingdings"/>
              </a:rPr>
              <a:t>	</a:t>
            </a:r>
            <a:r>
              <a:rPr lang="de-AT" sz="2000" i="1" dirty="0">
                <a:latin typeface="+mj-lt"/>
                <a:ea typeface="Verdana" panose="020B0604030504040204" pitchFamily="34" charset="0"/>
                <a:cs typeface="Verdana" panose="020B0604030504040204" pitchFamily="34" charset="0"/>
              </a:rPr>
              <a:t>mehr </a:t>
            </a:r>
            <a:r>
              <a:rPr lang="de-AT" sz="2000" b="1" i="1" dirty="0">
                <a:latin typeface="+mj-lt"/>
                <a:ea typeface="Verdana" panose="020B0604030504040204" pitchFamily="34" charset="0"/>
                <a:cs typeface="Verdana" panose="020B0604030504040204" pitchFamily="34" charset="0"/>
              </a:rPr>
              <a:t>reale</a:t>
            </a:r>
            <a:r>
              <a:rPr lang="de-AT" sz="2000" i="1" dirty="0">
                <a:latin typeface="+mj-lt"/>
                <a:ea typeface="Verdana" panose="020B0604030504040204" pitchFamily="34" charset="0"/>
                <a:cs typeface="Verdana" panose="020B0604030504040204" pitchFamily="34" charset="0"/>
              </a:rPr>
              <a:t> Welt versus </a:t>
            </a:r>
            <a:r>
              <a:rPr lang="de-AT" sz="2000" b="1" i="1" dirty="0">
                <a:latin typeface="+mj-lt"/>
                <a:ea typeface="Verdana" panose="020B0604030504040204" pitchFamily="34" charset="0"/>
                <a:cs typeface="Verdana" panose="020B0604030504040204" pitchFamily="34" charset="0"/>
              </a:rPr>
              <a:t>virtuelle</a:t>
            </a:r>
            <a:r>
              <a:rPr lang="de-AT" sz="2000" i="1" dirty="0">
                <a:latin typeface="+mj-lt"/>
                <a:ea typeface="Verdana" panose="020B0604030504040204" pitchFamily="34" charset="0"/>
                <a:cs typeface="Verdana" panose="020B0604030504040204" pitchFamily="34" charset="0"/>
              </a:rPr>
              <a:t> Welt für unsere Jugend!!!</a:t>
            </a:r>
          </a:p>
          <a:p>
            <a:r>
              <a:rPr lang="de-AT" sz="2000" dirty="0">
                <a:latin typeface="+mj-lt"/>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40674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E6461F4-2EE4-4BFC-906B-D8B846B5DA1E}"/>
              </a:ext>
            </a:extLst>
          </p:cNvPr>
          <p:cNvSpPr txBox="1"/>
          <p:nvPr/>
        </p:nvSpPr>
        <p:spPr>
          <a:xfrm>
            <a:off x="627018" y="1264214"/>
            <a:ext cx="9370422" cy="4862870"/>
          </a:xfrm>
          <a:prstGeom prst="rect">
            <a:avLst/>
          </a:prstGeom>
          <a:noFill/>
        </p:spPr>
        <p:txBody>
          <a:bodyPr wrap="square">
            <a:spAutoFit/>
          </a:bodyPr>
          <a:lstStyle/>
          <a:p>
            <a:pPr algn="just"/>
            <a:r>
              <a:rPr lang="de-AT" sz="2200" b="1" dirty="0">
                <a:solidFill>
                  <a:schemeClr val="accent1">
                    <a:lumMod val="75000"/>
                  </a:schemeClr>
                </a:solidFill>
                <a:effectLst/>
                <a:latin typeface="Arial Black" panose="020B0A04020102020204" pitchFamily="34" charset="0"/>
                <a:ea typeface="Times New Roman" panose="02020603050405020304" pitchFamily="18" charset="0"/>
                <a:cs typeface="Arial" panose="020B0604020202020204" pitchFamily="34" charset="0"/>
              </a:rPr>
              <a:t>Wie wirkt LIONS QUEST?</a:t>
            </a:r>
          </a:p>
          <a:p>
            <a:pPr algn="just"/>
            <a:endParaRPr lang="de-AT" dirty="0">
              <a:latin typeface="Calibri" panose="020F0502020204030204" pitchFamily="34" charset="0"/>
              <a:ea typeface="Times New Roman" panose="02020603050405020304" pitchFamily="18" charset="0"/>
              <a:cs typeface="Arial" panose="020B0604020202020204" pitchFamily="34" charset="0"/>
            </a:endParaRPr>
          </a:p>
          <a:p>
            <a:pPr algn="just"/>
            <a:r>
              <a:rPr lang="de-AT" sz="1800" dirty="0">
                <a:effectLst/>
                <a:latin typeface="Wingdings" panose="05000000000000000000" pitchFamily="2" charset="2"/>
                <a:ea typeface="Times New Roman" panose="02020603050405020304" pitchFamily="18" charset="0"/>
                <a:cs typeface="Arial" panose="020B0604020202020204" pitchFamily="34" charset="0"/>
              </a:rPr>
              <a:t>m</a:t>
            </a:r>
            <a:r>
              <a:rPr lang="de-AT" sz="1800" dirty="0">
                <a:effectLst/>
                <a:latin typeface="Calibri" panose="020F0502020204030204" pitchFamily="34" charset="0"/>
                <a:ea typeface="Times New Roman" panose="02020603050405020304" pitchFamily="18" charset="0"/>
                <a:cs typeface="Arial" panose="020B0604020202020204" pitchFamily="34" charset="0"/>
              </a:rPr>
              <a:t>	Lions Quest bringt für unsere LehrerInnen Anregungen für die Gestaltung von rund </a:t>
            </a:r>
          </a:p>
          <a:p>
            <a:pPr algn="just"/>
            <a:r>
              <a:rPr lang="de-AT" sz="1800" b="1" dirty="0">
                <a:effectLst/>
                <a:latin typeface="Calibri" panose="020F0502020204030204" pitchFamily="34" charset="0"/>
                <a:ea typeface="Times New Roman" panose="02020603050405020304" pitchFamily="18" charset="0"/>
                <a:cs typeface="Arial" panose="020B0604020202020204" pitchFamily="34" charset="0"/>
              </a:rPr>
              <a:t>	70 </a:t>
            </a:r>
            <a:r>
              <a:rPr lang="de-AT" sz="1800" dirty="0">
                <a:effectLst/>
                <a:latin typeface="Calibri" panose="020F0502020204030204" pitchFamily="34" charset="0"/>
                <a:ea typeface="Times New Roman" panose="02020603050405020304" pitchFamily="18" charset="0"/>
                <a:cs typeface="Arial" panose="020B0604020202020204" pitchFamily="34" charset="0"/>
              </a:rPr>
              <a:t>Unterrichtseinheiten, in denen spielerisch, interaktiv und gruppendynamisch die 	verschiedenen Bereiche der Persönlichkeitsentwicklung mit den Jugendlichen geübt und 	abgearbeitet werden können. Inhaltlich werden diese Übungen systematisch auf die 	wichtigsten Fragestellungen in der Persönlichkeitsentwicklung abgestellt:</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Ich und meine Gruppe						Gute Gemeinschaft</a:t>
            </a:r>
            <a:endParaRPr lang="de-AT" dirty="0">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Helvetica" panose="020B0604020202020204" pitchFamily="34" charset="0"/>
                <a:ea typeface="Times New Roman" panose="02020603050405020304" pitchFamily="18" charset="0"/>
                <a:cs typeface="Times New Roman" panose="02020603050405020304" pitchFamily="18" charset="0"/>
              </a:rPr>
              <a:t>		</a:t>
            </a:r>
            <a:r>
              <a:rPr lang="de-AT" sz="1800" dirty="0">
                <a:effectLst/>
                <a:latin typeface="Helvetica"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Stärkung des Selbstvertrauens				Gesundes Selbstvertrauen</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Mit Gefühlen umgehen						Vielfältige Gefühle</a:t>
            </a:r>
          </a:p>
          <a:p>
            <a:pPr lvl="0" algn="just"/>
            <a:r>
              <a:rPr lang="de-AT" dirty="0">
                <a:latin typeface="Helvetica"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Beziehungen zu meinen Freunden				Wichtige Menschen</a:t>
            </a:r>
            <a:endParaRPr lang="de-AT" dirty="0">
              <a:latin typeface="Calibri" panose="020F0502020204030204" pitchFamily="34" charset="0"/>
              <a:ea typeface="Times New Roman" panose="02020603050405020304" pitchFamily="18" charset="0"/>
              <a:cs typeface="Arial" panose="020B0604020202020204" pitchFamily="34"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Meinungsverschiedenheiten, Konflikte, </a:t>
            </a:r>
          </a:p>
          <a:p>
            <a:pPr lvl="0" algn="just"/>
            <a:r>
              <a:rPr lang="de-AT" dirty="0">
                <a:latin typeface="Calibri" panose="020F0502020204030204" pitchFamily="34" charset="0"/>
                <a:ea typeface="Times New Roman" panose="02020603050405020304" pitchFamily="18" charset="0"/>
                <a:cs typeface="Arial" panose="020B0604020202020204" pitchFamily="34" charset="0"/>
              </a:rPr>
              <a:t>			</a:t>
            </a:r>
            <a:r>
              <a:rPr lang="de-AT" sz="1800" dirty="0">
                <a:effectLst/>
                <a:latin typeface="Calibri" panose="020F0502020204030204" pitchFamily="34" charset="0"/>
                <a:ea typeface="Times New Roman" panose="02020603050405020304" pitchFamily="18" charset="0"/>
                <a:cs typeface="Arial" panose="020B0604020202020204" pitchFamily="34" charset="0"/>
              </a:rPr>
              <a:t>Enttäuschungen, </a:t>
            </a:r>
            <a:r>
              <a:rPr lang="de-AT" sz="1800" dirty="0" err="1">
                <a:effectLst/>
                <a:latin typeface="Calibri" panose="020F0502020204030204" pitchFamily="34" charset="0"/>
                <a:ea typeface="Times New Roman" panose="02020603050405020304" pitchFamily="18" charset="0"/>
                <a:cs typeface="Arial" panose="020B0604020202020204" pitchFamily="34" charset="0"/>
              </a:rPr>
              <a:t>etc</a:t>
            </a:r>
            <a:r>
              <a:rPr lang="de-AT" sz="1800" dirty="0">
                <a:effectLst/>
                <a:latin typeface="Calibri" panose="020F0502020204030204" pitchFamily="34" charset="0"/>
                <a:ea typeface="Times New Roman" panose="02020603050405020304" pitchFamily="18" charset="0"/>
                <a:cs typeface="Arial" panose="020B0604020202020204" pitchFamily="34" charset="0"/>
              </a:rPr>
              <a:t>						Klärende Kommunikation</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dirty="0">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	</a:t>
            </a:r>
            <a:r>
              <a:rPr lang="de-AT" sz="1800" dirty="0">
                <a:effectLst/>
                <a:latin typeface="Calibri" panose="020F0502020204030204" pitchFamily="34" charset="0"/>
                <a:ea typeface="Times New Roman" panose="02020603050405020304" pitchFamily="18" charset="0"/>
                <a:cs typeface="Arial" panose="020B0604020202020204" pitchFamily="34" charset="0"/>
              </a:rPr>
              <a:t>Entscheide Dich und stehe dazu,</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r>
              <a:rPr lang="de-AT" sz="1800" dirty="0">
                <a:effectLst/>
                <a:latin typeface="Calibri" panose="020F0502020204030204" pitchFamily="34" charset="0"/>
                <a:ea typeface="Times New Roman" panose="02020603050405020304" pitchFamily="18" charset="0"/>
                <a:cs typeface="Arial" panose="020B0604020202020204" pitchFamily="34" charset="0"/>
              </a:rPr>
              <a:t>			Ich weiß, was ich will …						Kluge Entscheidungen</a:t>
            </a:r>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a:p>
            <a:pPr lvl="0" algn="just"/>
            <a:endParaRPr lang="de-AT" sz="1800" dirty="0">
              <a:effectLst/>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45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A90B2D-69BA-439B-8133-A4B73C5E48DA}"/>
              </a:ext>
            </a:extLst>
          </p:cNvPr>
          <p:cNvSpPr txBox="1"/>
          <p:nvPr/>
        </p:nvSpPr>
        <p:spPr>
          <a:xfrm>
            <a:off x="629174" y="1451295"/>
            <a:ext cx="7238777" cy="2862322"/>
          </a:xfrm>
          <a:prstGeom prst="rect">
            <a:avLst/>
          </a:prstGeom>
          <a:noFill/>
        </p:spPr>
        <p:txBody>
          <a:bodyPr wrap="none" rtlCol="0">
            <a:spAutoFit/>
          </a:bodyPr>
          <a:lstStyle/>
          <a:p>
            <a:r>
              <a:rPr lang="de-AT" b="1" dirty="0"/>
              <a:t>LIONS LEBENSKOMPETENZPROGRAMM</a:t>
            </a:r>
          </a:p>
          <a:p>
            <a:r>
              <a:rPr lang="de-AT" b="1" dirty="0"/>
              <a:t>„Lions QUEST“   2018 im Aufwind</a:t>
            </a:r>
          </a:p>
          <a:p>
            <a:endParaRPr lang="de-AT" dirty="0"/>
          </a:p>
          <a:p>
            <a:r>
              <a:rPr lang="de-AT" dirty="0"/>
              <a:t>		13 	Seminare im Jahr 2018    	(+30%)</a:t>
            </a:r>
          </a:p>
          <a:p>
            <a:r>
              <a:rPr lang="de-AT" dirty="0"/>
              <a:t>		189	Lehrerinnen im Jahr 2018	(+  26%)</a:t>
            </a:r>
          </a:p>
          <a:p>
            <a:endParaRPr lang="de-AT" dirty="0"/>
          </a:p>
          <a:p>
            <a:r>
              <a:rPr lang="de-AT" dirty="0"/>
              <a:t>Trainerinnen Team:		Helga </a:t>
            </a:r>
            <a:r>
              <a:rPr lang="de-AT" dirty="0" err="1"/>
              <a:t>Stücklberger</a:t>
            </a:r>
            <a:r>
              <a:rPr lang="de-AT" dirty="0"/>
              <a:t>, Karin </a:t>
            </a:r>
            <a:r>
              <a:rPr lang="de-AT" dirty="0" err="1"/>
              <a:t>Starlinger-Baumgartinger</a:t>
            </a:r>
            <a:endParaRPr lang="de-AT" dirty="0"/>
          </a:p>
          <a:p>
            <a:endParaRPr lang="de-AT" dirty="0"/>
          </a:p>
          <a:p>
            <a:endParaRPr lang="de-AT" dirty="0"/>
          </a:p>
          <a:p>
            <a:r>
              <a:rPr lang="de-AT" dirty="0"/>
              <a:t>Seminarstatistik seit 2005:</a:t>
            </a:r>
          </a:p>
        </p:txBody>
      </p:sp>
      <p:sp>
        <p:nvSpPr>
          <p:cNvPr id="3" name="Rechteck 2">
            <a:extLst>
              <a:ext uri="{FF2B5EF4-FFF2-40B4-BE49-F238E27FC236}">
                <a16:creationId xmlns:a16="http://schemas.microsoft.com/office/drawing/2014/main" id="{D3D928A2-7AF8-4828-B929-2A4F38427212}"/>
              </a:ext>
            </a:extLst>
          </p:cNvPr>
          <p:cNvSpPr/>
          <p:nvPr/>
        </p:nvSpPr>
        <p:spPr>
          <a:xfrm>
            <a:off x="18561" y="381650"/>
            <a:ext cx="106203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Ferdinia</a:t>
            </a:r>
            <a:endParaRPr lang="de-AT" dirty="0"/>
          </a:p>
        </p:txBody>
      </p:sp>
      <p:pic>
        <p:nvPicPr>
          <p:cNvPr id="4" name="Grafik 3">
            <a:extLst>
              <a:ext uri="{FF2B5EF4-FFF2-40B4-BE49-F238E27FC236}">
                <a16:creationId xmlns:a16="http://schemas.microsoft.com/office/drawing/2014/main" id="{640642D8-4A4D-40CC-A40A-0F3B015427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5239" y="2327541"/>
            <a:ext cx="7429896" cy="2101846"/>
          </a:xfrm>
          <a:prstGeom prst="rect">
            <a:avLst/>
          </a:prstGeom>
          <a:noFill/>
          <a:ln>
            <a:noFill/>
          </a:ln>
        </p:spPr>
      </p:pic>
      <p:pic>
        <p:nvPicPr>
          <p:cNvPr id="5" name="Grafik 4">
            <a:extLst>
              <a:ext uri="{FF2B5EF4-FFF2-40B4-BE49-F238E27FC236}">
                <a16:creationId xmlns:a16="http://schemas.microsoft.com/office/drawing/2014/main" id="{85D28B3D-1F4B-4B66-8DD3-78D6AD11FC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82446" y="381650"/>
            <a:ext cx="1189974" cy="1069645"/>
          </a:xfrm>
          <a:prstGeom prst="rect">
            <a:avLst/>
          </a:prstGeom>
          <a:noFill/>
          <a:ln>
            <a:noFill/>
          </a:ln>
        </p:spPr>
      </p:pic>
      <p:sp>
        <p:nvSpPr>
          <p:cNvPr id="6" name="Textfeld 5">
            <a:extLst>
              <a:ext uri="{FF2B5EF4-FFF2-40B4-BE49-F238E27FC236}">
                <a16:creationId xmlns:a16="http://schemas.microsoft.com/office/drawing/2014/main" id="{AC6D96F4-0E6E-40A1-ACB8-4AE403551530}"/>
              </a:ext>
            </a:extLst>
          </p:cNvPr>
          <p:cNvSpPr txBox="1"/>
          <p:nvPr/>
        </p:nvSpPr>
        <p:spPr>
          <a:xfrm>
            <a:off x="-115446" y="6052112"/>
            <a:ext cx="10620375" cy="923330"/>
          </a:xfrm>
          <a:prstGeom prst="rect">
            <a:avLst/>
          </a:prstGeom>
          <a:noFill/>
        </p:spPr>
        <p:txBody>
          <a:bodyPr wrap="square" rtlCol="0">
            <a:spAutoFit/>
          </a:bodyPr>
          <a:lstStyle/>
          <a:p>
            <a:pPr algn="ctr"/>
            <a:r>
              <a:rPr lang="de-AT" dirty="0"/>
              <a:t>Ferdinand Hacker</a:t>
            </a:r>
          </a:p>
          <a:p>
            <a:pPr algn="ctr"/>
            <a:r>
              <a:rPr lang="de-AT" b="1" dirty="0"/>
              <a:t>Lions Quest </a:t>
            </a:r>
            <a:r>
              <a:rPr lang="de-AT" b="1"/>
              <a:t>Stand 01 2023</a:t>
            </a:r>
          </a:p>
          <a:p>
            <a:pPr algn="ctr"/>
            <a:endParaRPr lang="de-AT" b="1" dirty="0"/>
          </a:p>
        </p:txBody>
      </p:sp>
    </p:spTree>
    <p:extLst>
      <p:ext uri="{BB962C8B-B14F-4D97-AF65-F5344CB8AC3E}">
        <p14:creationId xmlns:p14="http://schemas.microsoft.com/office/powerpoint/2010/main" val="76271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D33EF60-CC7D-D72C-C408-9BF4A3E31E4F}"/>
              </a:ext>
            </a:extLst>
          </p:cNvPr>
          <p:cNvSpPr txBox="1"/>
          <p:nvPr/>
        </p:nvSpPr>
        <p:spPr>
          <a:xfrm>
            <a:off x="609257" y="990856"/>
            <a:ext cx="9942202" cy="5663089"/>
          </a:xfrm>
          <a:prstGeom prst="rect">
            <a:avLst/>
          </a:prstGeom>
          <a:noFill/>
        </p:spPr>
        <p:txBody>
          <a:bodyPr wrap="square" rtlCol="0">
            <a:spAutoFit/>
          </a:bodyPr>
          <a:lstStyle/>
          <a:p>
            <a:r>
              <a:rPr lang="de-AT" sz="2200" b="1" dirty="0">
                <a:solidFill>
                  <a:schemeClr val="accent1">
                    <a:lumMod val="75000"/>
                  </a:schemeClr>
                </a:solidFill>
                <a:latin typeface="Arial Black" panose="020B0A04020102020204" pitchFamily="34" charset="0"/>
              </a:rPr>
              <a:t>LIONS QUEST „PROGRAMM    FAMILIE“:		</a:t>
            </a:r>
            <a:r>
              <a:rPr lang="de-AT" sz="2200" b="1" i="1" dirty="0">
                <a:solidFill>
                  <a:schemeClr val="accent1">
                    <a:lumMod val="75000"/>
                  </a:schemeClr>
                </a:solidFill>
                <a:latin typeface="+mj-lt"/>
              </a:rPr>
              <a:t>ZIELGRUPPEN</a:t>
            </a:r>
          </a:p>
          <a:p>
            <a:endParaRPr lang="de-AT" sz="800" b="1" dirty="0">
              <a:solidFill>
                <a:schemeClr val="accent1">
                  <a:lumMod val="75000"/>
                </a:schemeClr>
              </a:solidFill>
              <a:latin typeface="+mj-lt"/>
            </a:endParaRPr>
          </a:p>
          <a:p>
            <a:endParaRPr lang="de-AT" sz="800" b="1" dirty="0">
              <a:solidFill>
                <a:schemeClr val="accent1">
                  <a:lumMod val="75000"/>
                </a:schemeClr>
              </a:solidFill>
              <a:latin typeface="+mj-lt"/>
            </a:endParaRPr>
          </a:p>
          <a:p>
            <a:endParaRPr lang="de-AT" sz="800" b="1" dirty="0">
              <a:latin typeface="+mj-lt"/>
            </a:endParaRPr>
          </a:p>
          <a:p>
            <a:pPr>
              <a:tabLst>
                <a:tab pos="627063" algn="l"/>
              </a:tabLst>
            </a:pPr>
            <a:r>
              <a:rPr lang="de-AT" sz="2100" b="1" dirty="0">
                <a:latin typeface="Wingdings" panose="05000000000000000000" pitchFamily="2" charset="2"/>
              </a:rPr>
              <a:t>m</a:t>
            </a:r>
            <a:r>
              <a:rPr lang="de-AT" sz="2100" b="1" dirty="0">
                <a:latin typeface="+mj-lt"/>
              </a:rPr>
              <a:t>	</a:t>
            </a:r>
            <a:r>
              <a:rPr lang="de-AT" sz="2100" b="1" dirty="0"/>
              <a:t>ELLA – „Lions Quest Light“	(5 -10 Jahre)     </a:t>
            </a:r>
            <a:r>
              <a:rPr lang="de-AT" sz="2100" dirty="0"/>
              <a:t>			</a:t>
            </a:r>
            <a:r>
              <a:rPr lang="de-AT" sz="2100" b="1" dirty="0"/>
              <a:t>Kindergärten</a:t>
            </a:r>
          </a:p>
          <a:p>
            <a:pPr>
              <a:tabLst>
                <a:tab pos="627063" algn="l"/>
              </a:tabLst>
            </a:pPr>
            <a:r>
              <a:rPr lang="de-AT" sz="2100" b="1" dirty="0"/>
              <a:t>	</a:t>
            </a:r>
            <a:r>
              <a:rPr lang="de-AT" sz="2100" b="1" i="1" dirty="0"/>
              <a:t>							</a:t>
            </a:r>
            <a:r>
              <a:rPr lang="de-AT" sz="2100" b="1" dirty="0"/>
              <a:t>						Volksschulen</a:t>
            </a:r>
          </a:p>
          <a:p>
            <a:pPr>
              <a:tabLst>
                <a:tab pos="627063" algn="l"/>
              </a:tabLst>
            </a:pPr>
            <a:r>
              <a:rPr lang="de-AT" sz="2100" dirty="0">
                <a:latin typeface="Wingdings" panose="05000000000000000000" pitchFamily="2" charset="2"/>
              </a:rPr>
              <a:t>m</a:t>
            </a:r>
            <a:r>
              <a:rPr lang="de-AT" sz="2100" b="1" dirty="0"/>
              <a:t>	„Erwachsen werden“ (8-10 Jahre)					Volksschulen	</a:t>
            </a:r>
          </a:p>
          <a:p>
            <a:pPr>
              <a:tabLst>
                <a:tab pos="627063" algn="l"/>
              </a:tabLst>
            </a:pPr>
            <a:endParaRPr lang="de-AT" sz="2100" b="1" dirty="0">
              <a:latin typeface="+mj-lt"/>
            </a:endParaRPr>
          </a:p>
          <a:p>
            <a:pPr>
              <a:tabLst>
                <a:tab pos="627063" algn="l"/>
              </a:tabLst>
            </a:pPr>
            <a:r>
              <a:rPr lang="de-AT" sz="2100" dirty="0">
                <a:latin typeface="Wingdings" panose="05000000000000000000" pitchFamily="2" charset="2"/>
              </a:rPr>
              <a:t>m</a:t>
            </a:r>
            <a:r>
              <a:rPr lang="de-AT" sz="2100" b="1" dirty="0">
                <a:latin typeface="+mj-lt"/>
              </a:rPr>
              <a:t>	</a:t>
            </a:r>
            <a:r>
              <a:rPr lang="de-AT" sz="2100" b="1" dirty="0"/>
              <a:t>„Erwachsen werden“ (10 -15 Jahre)				MS/AHS Unterstufe</a:t>
            </a:r>
          </a:p>
          <a:p>
            <a:pPr>
              <a:tabLst>
                <a:tab pos="627063" algn="l"/>
              </a:tabLst>
            </a:pPr>
            <a:endParaRPr lang="de-AT" sz="2100" dirty="0"/>
          </a:p>
          <a:p>
            <a:pPr>
              <a:tabLst>
                <a:tab pos="627063" algn="l"/>
              </a:tabLst>
            </a:pPr>
            <a:r>
              <a:rPr lang="de-AT" sz="2100" dirty="0">
                <a:latin typeface="Wingdings" panose="05000000000000000000" pitchFamily="2" charset="2"/>
              </a:rPr>
              <a:t>m</a:t>
            </a:r>
            <a:r>
              <a:rPr lang="de-AT" sz="2100" b="1" dirty="0">
                <a:latin typeface="+mj-lt"/>
              </a:rPr>
              <a:t>	</a:t>
            </a:r>
            <a:r>
              <a:rPr lang="de-AT" sz="2100" b="1" dirty="0"/>
              <a:t>„Erwachsen Handeln“ (15 - 20 Jahre)				Oberstufen,</a:t>
            </a:r>
          </a:p>
          <a:p>
            <a:pPr>
              <a:tabLst>
                <a:tab pos="627063" algn="l"/>
              </a:tabLst>
            </a:pPr>
            <a:r>
              <a:rPr lang="de-AT" sz="2100" b="1" dirty="0"/>
              <a:t>														Lehrwerkstätten</a:t>
            </a:r>
          </a:p>
          <a:p>
            <a:pPr>
              <a:tabLst>
                <a:tab pos="627063" algn="l"/>
              </a:tabLst>
            </a:pPr>
            <a:r>
              <a:rPr lang="de-AT" sz="2100" dirty="0"/>
              <a:t>	</a:t>
            </a:r>
          </a:p>
          <a:p>
            <a:pPr>
              <a:tabLst>
                <a:tab pos="627063" algn="l"/>
              </a:tabLst>
            </a:pPr>
            <a:r>
              <a:rPr lang="de-AT" sz="2100" dirty="0">
                <a:latin typeface="Wingdings" panose="05000000000000000000" pitchFamily="2" charset="2"/>
              </a:rPr>
              <a:t>m</a:t>
            </a:r>
            <a:r>
              <a:rPr lang="de-AT" sz="2100" dirty="0">
                <a:latin typeface="+mj-lt"/>
              </a:rPr>
              <a:t>	</a:t>
            </a:r>
            <a:r>
              <a:rPr lang="de-AT" sz="2100" b="1" dirty="0"/>
              <a:t>„Zukunft in Vielfalt“ (Integration)</a:t>
            </a:r>
            <a:r>
              <a:rPr lang="de-AT" sz="2100" dirty="0"/>
              <a:t>				</a:t>
            </a:r>
            <a:r>
              <a:rPr lang="de-AT" sz="2100" b="1" dirty="0"/>
              <a:t>Alle mit Inklusion und</a:t>
            </a:r>
          </a:p>
          <a:p>
            <a:pPr>
              <a:tabLst>
                <a:tab pos="627063" algn="l"/>
              </a:tabLst>
            </a:pPr>
            <a:r>
              <a:rPr lang="de-AT" sz="2100" b="1" dirty="0"/>
              <a:t>													Integration Betrauten</a:t>
            </a:r>
          </a:p>
          <a:p>
            <a:pPr algn="ctr"/>
            <a:endParaRPr lang="de-AT" sz="2100" dirty="0"/>
          </a:p>
          <a:p>
            <a:pPr algn="ctr"/>
            <a:r>
              <a:rPr lang="de-AT" sz="2100" b="1" i="1" dirty="0">
                <a:solidFill>
                  <a:schemeClr val="accent1">
                    <a:lumMod val="75000"/>
                  </a:schemeClr>
                </a:solidFill>
              </a:rPr>
              <a:t>Unsere Gesellschaft braucht diese Programmfamilie, die sich durch </a:t>
            </a:r>
          </a:p>
          <a:p>
            <a:pPr algn="ctr"/>
            <a:r>
              <a:rPr lang="de-AT" sz="2100" b="1" i="1" dirty="0">
                <a:solidFill>
                  <a:schemeClr val="accent1">
                    <a:lumMod val="75000"/>
                  </a:schemeClr>
                </a:solidFill>
              </a:rPr>
              <a:t>hohe Qualität auszeichnen, mehr denn je!!!</a:t>
            </a:r>
          </a:p>
          <a:p>
            <a:endParaRPr lang="de-AT" sz="2200" b="1" dirty="0">
              <a:latin typeface="+mj-lt"/>
            </a:endParaRPr>
          </a:p>
        </p:txBody>
      </p:sp>
    </p:spTree>
    <p:extLst>
      <p:ext uri="{BB962C8B-B14F-4D97-AF65-F5344CB8AC3E}">
        <p14:creationId xmlns:p14="http://schemas.microsoft.com/office/powerpoint/2010/main" val="94413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C80A02A-709D-AD26-5F22-3FE782AE0036}"/>
              </a:ext>
            </a:extLst>
          </p:cNvPr>
          <p:cNvSpPr/>
          <p:nvPr/>
        </p:nvSpPr>
        <p:spPr>
          <a:xfrm>
            <a:off x="1597259" y="1473160"/>
            <a:ext cx="3278254" cy="47196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AAB15052-565C-9586-2C22-A58007D59943}"/>
              </a:ext>
            </a:extLst>
          </p:cNvPr>
          <p:cNvSpPr/>
          <p:nvPr/>
        </p:nvSpPr>
        <p:spPr>
          <a:xfrm>
            <a:off x="6243367" y="1312371"/>
            <a:ext cx="3278254" cy="47196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aphicFrame>
        <p:nvGraphicFramePr>
          <p:cNvPr id="2" name="Objekt 1">
            <a:extLst>
              <a:ext uri="{FF2B5EF4-FFF2-40B4-BE49-F238E27FC236}">
                <a16:creationId xmlns:a16="http://schemas.microsoft.com/office/drawing/2014/main" id="{9A481B32-C239-4EBD-0FE1-154306D158A4}"/>
              </a:ext>
            </a:extLst>
          </p:cNvPr>
          <p:cNvGraphicFramePr>
            <a:graphicFrameLocks noChangeAspect="1"/>
          </p:cNvGraphicFramePr>
          <p:nvPr/>
        </p:nvGraphicFramePr>
        <p:xfrm>
          <a:off x="6243367" y="1312371"/>
          <a:ext cx="3267075" cy="4719638"/>
        </p:xfrm>
        <a:graphic>
          <a:graphicData uri="http://schemas.openxmlformats.org/presentationml/2006/ole">
            <mc:AlternateContent xmlns:mc="http://schemas.openxmlformats.org/markup-compatibility/2006">
              <mc:Choice xmlns:v="urn:schemas-microsoft-com:vml" Requires="v">
                <p:oleObj name="Acrobat Document" r:id="rId2" imgW="5143141" imgH="7429128" progId="Acrobat.Document.DC">
                  <p:embed/>
                </p:oleObj>
              </mc:Choice>
              <mc:Fallback>
                <p:oleObj name="Acrobat Document" r:id="rId2" imgW="5143141" imgH="7429128" progId="Acrobat.Document.DC">
                  <p:embed/>
                  <p:pic>
                    <p:nvPicPr>
                      <p:cNvPr id="2" name="Objekt 1">
                        <a:extLst>
                          <a:ext uri="{FF2B5EF4-FFF2-40B4-BE49-F238E27FC236}">
                            <a16:creationId xmlns:a16="http://schemas.microsoft.com/office/drawing/2014/main" id="{9A481B32-C239-4EBD-0FE1-154306D158A4}"/>
                          </a:ext>
                        </a:extLst>
                      </p:cNvPr>
                      <p:cNvPicPr/>
                      <p:nvPr/>
                    </p:nvPicPr>
                    <p:blipFill>
                      <a:blip r:embed="rId3"/>
                      <a:stretch>
                        <a:fillRect/>
                      </a:stretch>
                    </p:blipFill>
                    <p:spPr>
                      <a:xfrm>
                        <a:off x="6243367" y="1312371"/>
                        <a:ext cx="3267075" cy="4719638"/>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4152B7B3-2714-F797-12DC-28C9A1DFB679}"/>
              </a:ext>
            </a:extLst>
          </p:cNvPr>
          <p:cNvSpPr txBox="1"/>
          <p:nvPr/>
        </p:nvSpPr>
        <p:spPr>
          <a:xfrm>
            <a:off x="657683" y="958022"/>
            <a:ext cx="3180230" cy="369332"/>
          </a:xfrm>
          <a:prstGeom prst="rect">
            <a:avLst/>
          </a:prstGeom>
          <a:noFill/>
        </p:spPr>
        <p:txBody>
          <a:bodyPr wrap="none" rtlCol="0">
            <a:spAutoFit/>
          </a:bodyPr>
          <a:lstStyle/>
          <a:p>
            <a:r>
              <a:rPr lang="de-DE" b="1" i="1" dirty="0">
                <a:solidFill>
                  <a:schemeClr val="accent1">
                    <a:lumMod val="75000"/>
                  </a:schemeClr>
                </a:solidFill>
              </a:rPr>
              <a:t>Beispiele für Corporate Design: </a:t>
            </a:r>
            <a:endParaRPr lang="de-AT" b="1" i="1" dirty="0">
              <a:solidFill>
                <a:schemeClr val="accent1">
                  <a:lumMod val="75000"/>
                </a:schemeClr>
              </a:solidFill>
            </a:endParaRPr>
          </a:p>
        </p:txBody>
      </p:sp>
      <p:graphicFrame>
        <p:nvGraphicFramePr>
          <p:cNvPr id="3" name="Objekt 2">
            <a:extLst>
              <a:ext uri="{FF2B5EF4-FFF2-40B4-BE49-F238E27FC236}">
                <a16:creationId xmlns:a16="http://schemas.microsoft.com/office/drawing/2014/main" id="{645F5754-9806-F425-DFF5-73FB4E70738B}"/>
              </a:ext>
            </a:extLst>
          </p:cNvPr>
          <p:cNvGraphicFramePr>
            <a:graphicFrameLocks noChangeAspect="1"/>
          </p:cNvGraphicFramePr>
          <p:nvPr/>
        </p:nvGraphicFramePr>
        <p:xfrm>
          <a:off x="1626270" y="1495134"/>
          <a:ext cx="3229538" cy="4569927"/>
        </p:xfrm>
        <a:graphic>
          <a:graphicData uri="http://schemas.openxmlformats.org/presentationml/2006/ole">
            <mc:AlternateContent xmlns:mc="http://schemas.openxmlformats.org/markup-compatibility/2006">
              <mc:Choice xmlns:v="urn:schemas-microsoft-com:vml" Requires="v">
                <p:oleObj name="Acrobat Document" r:id="rId4" imgW="5667365" imgH="8020032" progId="Acrobat.Document.DC">
                  <p:embed/>
                </p:oleObj>
              </mc:Choice>
              <mc:Fallback>
                <p:oleObj name="Acrobat Document" r:id="rId4" imgW="5667365" imgH="8020032" progId="Acrobat.Document.DC">
                  <p:embed/>
                  <p:pic>
                    <p:nvPicPr>
                      <p:cNvPr id="3" name="Objekt 2">
                        <a:extLst>
                          <a:ext uri="{FF2B5EF4-FFF2-40B4-BE49-F238E27FC236}">
                            <a16:creationId xmlns:a16="http://schemas.microsoft.com/office/drawing/2014/main" id="{645F5754-9806-F425-DFF5-73FB4E70738B}"/>
                          </a:ext>
                        </a:extLst>
                      </p:cNvPr>
                      <p:cNvPicPr/>
                      <p:nvPr/>
                    </p:nvPicPr>
                    <p:blipFill>
                      <a:blip r:embed="rId5"/>
                      <a:stretch>
                        <a:fillRect/>
                      </a:stretch>
                    </p:blipFill>
                    <p:spPr>
                      <a:xfrm>
                        <a:off x="1626270" y="1495134"/>
                        <a:ext cx="3229538" cy="4569927"/>
                      </a:xfrm>
                      <a:prstGeom prst="rect">
                        <a:avLst/>
                      </a:prstGeom>
                    </p:spPr>
                  </p:pic>
                </p:oleObj>
              </mc:Fallback>
            </mc:AlternateContent>
          </a:graphicData>
        </a:graphic>
      </p:graphicFrame>
    </p:spTree>
    <p:extLst>
      <p:ext uri="{BB962C8B-B14F-4D97-AF65-F5344CB8AC3E}">
        <p14:creationId xmlns:p14="http://schemas.microsoft.com/office/powerpoint/2010/main" val="324431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40E5C-AD3E-4B95-8EAE-AB5A1FE7C22E}"/>
              </a:ext>
            </a:extLst>
          </p:cNvPr>
          <p:cNvSpPr txBox="1">
            <a:spLocks/>
          </p:cNvSpPr>
          <p:nvPr/>
        </p:nvSpPr>
        <p:spPr>
          <a:xfrm>
            <a:off x="805911" y="1382019"/>
            <a:ext cx="8229600" cy="741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2200" dirty="0">
                <a:solidFill>
                  <a:schemeClr val="accent1">
                    <a:lumMod val="75000"/>
                  </a:schemeClr>
                </a:solidFill>
                <a:latin typeface="Arial Black" panose="020B0A04020102020204" pitchFamily="34" charset="0"/>
              </a:rPr>
              <a:t>LIONS QUEST - Highlights der letzten Jahre:</a:t>
            </a:r>
          </a:p>
        </p:txBody>
      </p:sp>
      <p:sp>
        <p:nvSpPr>
          <p:cNvPr id="3" name="Inhaltsplatzhalter 2">
            <a:extLst>
              <a:ext uri="{FF2B5EF4-FFF2-40B4-BE49-F238E27FC236}">
                <a16:creationId xmlns:a16="http://schemas.microsoft.com/office/drawing/2014/main" id="{555F5919-B60E-4AA2-8273-D362B5FB281B}"/>
              </a:ext>
            </a:extLst>
          </p:cNvPr>
          <p:cNvSpPr txBox="1">
            <a:spLocks/>
          </p:cNvSpPr>
          <p:nvPr/>
        </p:nvSpPr>
        <p:spPr>
          <a:xfrm>
            <a:off x="1273409" y="2250696"/>
            <a:ext cx="8291264" cy="3864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latin typeface="Wingdings" panose="05000000000000000000" pitchFamily="2" charset="2"/>
              </a:rPr>
              <a:t>m </a:t>
            </a:r>
            <a:r>
              <a:rPr lang="de-AT" sz="2000" b="1" dirty="0"/>
              <a:t>Lions Quest Seminare</a:t>
            </a:r>
          </a:p>
          <a:p>
            <a:pPr marL="0" indent="0">
              <a:lnSpc>
                <a:spcPct val="150000"/>
              </a:lnSpc>
              <a:buFont typeface="Arial" panose="020B0604020202020204" pitchFamily="34" charset="0"/>
              <a:buNone/>
              <a:tabLst>
                <a:tab pos="534988" algn="l"/>
              </a:tabLst>
            </a:pPr>
            <a:r>
              <a:rPr lang="de-AT" sz="2000" dirty="0"/>
              <a:t>	</a:t>
            </a:r>
            <a:r>
              <a:rPr lang="de-AT" sz="2000" dirty="0">
                <a:sym typeface="Wingdings" panose="05000000000000000000" pitchFamily="2" charset="2"/>
              </a:rPr>
              <a:t>	2018-2025	 </a:t>
            </a:r>
            <a:r>
              <a:rPr lang="de-AT" sz="2000" dirty="0"/>
              <a:t>15 - 20 LQ Seminare jährlich (1 bis 2 Schulen)</a:t>
            </a:r>
          </a:p>
          <a:p>
            <a:pPr marL="0" indent="0">
              <a:lnSpc>
                <a:spcPct val="150000"/>
              </a:lnSpc>
              <a:buFont typeface="Arial" panose="020B0604020202020204" pitchFamily="34" charset="0"/>
              <a:buNone/>
              <a:tabLst>
                <a:tab pos="534988" algn="l"/>
              </a:tabLst>
            </a:pPr>
            <a:r>
              <a:rPr lang="de-AT" sz="2000" dirty="0"/>
              <a:t>	</a:t>
            </a:r>
            <a:r>
              <a:rPr lang="de-AT" sz="2000" dirty="0">
                <a:sym typeface="Wingdings" panose="05000000000000000000" pitchFamily="2" charset="2"/>
              </a:rPr>
              <a:t>	</a:t>
            </a:r>
            <a:r>
              <a:rPr lang="de-AT" sz="2000" dirty="0"/>
              <a:t>Wir erreichen damit bis zu 500 LehrerInnen jährlich</a:t>
            </a:r>
          </a:p>
          <a:p>
            <a:pPr marL="0" indent="0">
              <a:lnSpc>
                <a:spcPct val="150000"/>
              </a:lnSpc>
              <a:buFont typeface="Arial" panose="020B0604020202020204" pitchFamily="34" charset="0"/>
              <a:buNone/>
              <a:tabLst>
                <a:tab pos="534988" algn="l"/>
              </a:tabLst>
            </a:pPr>
            <a:r>
              <a:rPr lang="de-AT" sz="2000" dirty="0"/>
              <a:t>	</a:t>
            </a:r>
            <a:r>
              <a:rPr lang="de-AT" sz="2000" dirty="0">
                <a:sym typeface="Wingdings" panose="05000000000000000000" pitchFamily="2" charset="2"/>
              </a:rPr>
              <a:t>	</a:t>
            </a:r>
            <a:r>
              <a:rPr lang="de-AT" sz="2000" dirty="0"/>
              <a:t>Wir erreichen damit bis zu 10.000 Jugendliche p.a.</a:t>
            </a:r>
            <a:endParaRPr lang="de-AT" sz="2000" dirty="0">
              <a:sym typeface="Wingdings" panose="05000000000000000000" pitchFamily="2" charset="2"/>
            </a:endParaRPr>
          </a:p>
          <a:p>
            <a:pPr marL="0" indent="0">
              <a:lnSpc>
                <a:spcPct val="100000"/>
              </a:lnSpc>
              <a:spcBef>
                <a:spcPts val="0"/>
              </a:spcBef>
              <a:buNone/>
              <a:tabLst>
                <a:tab pos="534988" algn="l"/>
              </a:tabLst>
            </a:pPr>
            <a:r>
              <a:rPr lang="de-AT" sz="2000" dirty="0"/>
              <a:t>	</a:t>
            </a:r>
          </a:p>
          <a:p>
            <a:pPr marL="0" indent="0">
              <a:lnSpc>
                <a:spcPct val="100000"/>
              </a:lnSpc>
              <a:spcBef>
                <a:spcPts val="0"/>
              </a:spcBef>
              <a:buNone/>
              <a:tabLst>
                <a:tab pos="534988" algn="l"/>
              </a:tabLst>
            </a:pPr>
            <a:r>
              <a:rPr lang="de-AT" sz="2000" dirty="0">
                <a:sym typeface="Wingdings" panose="05000000000000000000" pitchFamily="2" charset="2"/>
              </a:rPr>
              <a:t>		</a:t>
            </a:r>
            <a:r>
              <a:rPr lang="de-AT" sz="2000" b="1" dirty="0"/>
              <a:t>Wir erreichen diese Jugendlichen     n a c h </a:t>
            </a:r>
            <a:r>
              <a:rPr lang="de-AT" sz="2000" b="1" dirty="0" err="1"/>
              <a:t>h</a:t>
            </a:r>
            <a:r>
              <a:rPr lang="de-AT" sz="2000" b="1" dirty="0"/>
              <a:t> a l t i g </a:t>
            </a:r>
            <a:r>
              <a:rPr lang="de-AT" sz="2000" b="1" dirty="0">
                <a:sym typeface="Wingdings" panose="05000000000000000000" pitchFamily="2" charset="2"/>
              </a:rPr>
              <a:t>!</a:t>
            </a:r>
          </a:p>
          <a:p>
            <a:pPr marL="0" indent="0">
              <a:lnSpc>
                <a:spcPct val="100000"/>
              </a:lnSpc>
              <a:spcBef>
                <a:spcPts val="0"/>
              </a:spcBef>
              <a:buNone/>
              <a:tabLst>
                <a:tab pos="534988" algn="l"/>
              </a:tabLst>
            </a:pPr>
            <a:endParaRPr lang="de-AT" sz="2000" dirty="0">
              <a:sym typeface="Wingdings" panose="05000000000000000000" pitchFamily="2" charset="2"/>
            </a:endParaRPr>
          </a:p>
          <a:p>
            <a:pPr marL="0" indent="0">
              <a:lnSpc>
                <a:spcPct val="100000"/>
              </a:lnSpc>
              <a:spcBef>
                <a:spcPts val="0"/>
              </a:spcBef>
              <a:buFont typeface="Arial" panose="020B0604020202020204" pitchFamily="34" charset="0"/>
              <a:buNone/>
              <a:tabLst>
                <a:tab pos="534988" algn="l"/>
              </a:tabLst>
            </a:pPr>
            <a:endParaRPr lang="de-AT" sz="2000" dirty="0">
              <a:sym typeface="Wingdings" panose="05000000000000000000" pitchFamily="2" charset="2"/>
            </a:endParaRPr>
          </a:p>
          <a:p>
            <a:pPr marL="0" indent="0">
              <a:lnSpc>
                <a:spcPct val="150000"/>
              </a:lnSpc>
              <a:buFont typeface="Arial" panose="020B0604020202020204" pitchFamily="34" charset="0"/>
              <a:buNone/>
              <a:tabLst>
                <a:tab pos="534988" algn="l"/>
              </a:tabLst>
            </a:pPr>
            <a:endParaRPr lang="de-AT" sz="2000" b="1" dirty="0"/>
          </a:p>
          <a:p>
            <a:endParaRPr lang="de-AT" dirty="0"/>
          </a:p>
        </p:txBody>
      </p:sp>
    </p:spTree>
    <p:extLst>
      <p:ext uri="{BB962C8B-B14F-4D97-AF65-F5344CB8AC3E}">
        <p14:creationId xmlns:p14="http://schemas.microsoft.com/office/powerpoint/2010/main" val="24390440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2607</Words>
  <Application>Microsoft Office PowerPoint</Application>
  <PresentationFormat>Benutzerdefiniert</PresentationFormat>
  <Paragraphs>340</Paragraphs>
  <Slides>27</Slides>
  <Notes>0</Notes>
  <HiddenSlides>2</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9" baseType="lpstr">
      <vt:lpstr>MS PGothic</vt:lpstr>
      <vt:lpstr>Aptos Black</vt:lpstr>
      <vt:lpstr>Arial</vt:lpstr>
      <vt:lpstr>Arial Black</vt:lpstr>
      <vt:lpstr>Calibri</vt:lpstr>
      <vt:lpstr>Helvetica</vt:lpstr>
      <vt:lpstr>Segoe UI Emoji</vt:lpstr>
      <vt:lpstr>Times New Roman</vt:lpstr>
      <vt:lpstr>Verdana</vt:lpstr>
      <vt:lpstr>Wingdings</vt:lpstr>
      <vt:lpstr>Office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Birgit Hacker</dc:creator>
  <cp:lastModifiedBy>Ferdinand Hacker</cp:lastModifiedBy>
  <cp:revision>266</cp:revision>
  <cp:lastPrinted>2025-02-03T16:25:42Z</cp:lastPrinted>
  <dcterms:created xsi:type="dcterms:W3CDTF">2019-02-21T16:14:11Z</dcterms:created>
  <dcterms:modified xsi:type="dcterms:W3CDTF">2025-11-20T06:45:38Z</dcterms:modified>
</cp:coreProperties>
</file>