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heme/themeOverride1.xml" ContentType="application/vnd.openxmlformats-officedocument.themeOverr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58" r:id="rId3"/>
    <p:sldId id="260" r:id="rId4"/>
    <p:sldId id="275" r:id="rId5"/>
    <p:sldId id="277" r:id="rId6"/>
    <p:sldId id="276" r:id="rId7"/>
    <p:sldId id="267" r:id="rId8"/>
    <p:sldId id="265" r:id="rId9"/>
    <p:sldId id="263" r:id="rId10"/>
    <p:sldId id="273" r:id="rId11"/>
    <p:sldId id="269" r:id="rId12"/>
    <p:sldId id="261" r:id="rId13"/>
    <p:sldId id="272" r:id="rId14"/>
    <p:sldId id="266" r:id="rId15"/>
  </p:sldIdLst>
  <p:sldSz cx="12192000" cy="6858000"/>
  <p:notesSz cx="6858000" cy="994568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2A8452-F0BB-4B25-8887-7119E004726E}" v="2" dt="2024-10-22T17:48:27.664"/>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07" autoAdjust="0"/>
    <p:restoredTop sz="64557" autoAdjust="0"/>
  </p:normalViewPr>
  <p:slideViewPr>
    <p:cSldViewPr snapToGrid="0">
      <p:cViewPr varScale="1">
        <p:scale>
          <a:sx n="50" d="100"/>
          <a:sy n="50" d="100"/>
        </p:scale>
        <p:origin x="1814" y="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80287E4F-6A9A-1C45-A841-EE7A11FCDA66}"/>
              </a:ext>
            </a:extLst>
          </p:cNvPr>
          <p:cNvSpPr>
            <a:spLocks noGrp="1"/>
          </p:cNvSpPr>
          <p:nvPr>
            <p:ph type="hdr" sz="quarter"/>
          </p:nvPr>
        </p:nvSpPr>
        <p:spPr>
          <a:xfrm>
            <a:off x="0" y="0"/>
            <a:ext cx="2971800" cy="499012"/>
          </a:xfrm>
          <a:prstGeom prst="rect">
            <a:avLst/>
          </a:prstGeom>
        </p:spPr>
        <p:txBody>
          <a:bodyPr vert="horz" lIns="91440" tIns="45720" rIns="91440" bIns="45720" rtlCol="0"/>
          <a:lstStyle>
            <a:lvl1pPr algn="l">
              <a:defRPr sz="1200"/>
            </a:lvl1pPr>
          </a:lstStyle>
          <a:p>
            <a:endParaRPr lang="de-AT"/>
          </a:p>
        </p:txBody>
      </p:sp>
      <p:sp>
        <p:nvSpPr>
          <p:cNvPr id="3" name="Datumsplatzhalter 2">
            <a:extLst>
              <a:ext uri="{FF2B5EF4-FFF2-40B4-BE49-F238E27FC236}">
                <a16:creationId xmlns:a16="http://schemas.microsoft.com/office/drawing/2014/main" id="{9F0291F8-5305-6F79-EED1-2C43F25743A2}"/>
              </a:ext>
            </a:extLst>
          </p:cNvPr>
          <p:cNvSpPr>
            <a:spLocks noGrp="1"/>
          </p:cNvSpPr>
          <p:nvPr>
            <p:ph type="dt" sz="quarter" idx="1"/>
          </p:nvPr>
        </p:nvSpPr>
        <p:spPr>
          <a:xfrm>
            <a:off x="3884613" y="0"/>
            <a:ext cx="2971800" cy="499012"/>
          </a:xfrm>
          <a:prstGeom prst="rect">
            <a:avLst/>
          </a:prstGeom>
        </p:spPr>
        <p:txBody>
          <a:bodyPr vert="horz" lIns="91440" tIns="45720" rIns="91440" bIns="45720" rtlCol="0"/>
          <a:lstStyle>
            <a:lvl1pPr algn="r">
              <a:defRPr sz="1200"/>
            </a:lvl1pPr>
          </a:lstStyle>
          <a:p>
            <a:fld id="{6969C33F-98DA-4C6D-8B79-3A5B62D6A8E9}" type="datetimeFigureOut">
              <a:rPr lang="de-AT" smtClean="0"/>
              <a:t>19.11.2025</a:t>
            </a:fld>
            <a:endParaRPr lang="de-AT"/>
          </a:p>
        </p:txBody>
      </p:sp>
      <p:sp>
        <p:nvSpPr>
          <p:cNvPr id="4" name="Fußzeilenplatzhalter 3">
            <a:extLst>
              <a:ext uri="{FF2B5EF4-FFF2-40B4-BE49-F238E27FC236}">
                <a16:creationId xmlns:a16="http://schemas.microsoft.com/office/drawing/2014/main" id="{3B29F124-8EB6-A064-BF48-30104677E5A1}"/>
              </a:ext>
            </a:extLst>
          </p:cNvPr>
          <p:cNvSpPr>
            <a:spLocks noGrp="1"/>
          </p:cNvSpPr>
          <p:nvPr>
            <p:ph type="ftr" sz="quarter" idx="2"/>
          </p:nvPr>
        </p:nvSpPr>
        <p:spPr>
          <a:xfrm>
            <a:off x="0" y="9446678"/>
            <a:ext cx="2971800" cy="499011"/>
          </a:xfrm>
          <a:prstGeom prst="rect">
            <a:avLst/>
          </a:prstGeom>
        </p:spPr>
        <p:txBody>
          <a:bodyPr vert="horz" lIns="91440" tIns="45720" rIns="91440" bIns="45720" rtlCol="0" anchor="b"/>
          <a:lstStyle>
            <a:lvl1pPr algn="l">
              <a:defRPr sz="1200"/>
            </a:lvl1pPr>
          </a:lstStyle>
          <a:p>
            <a:endParaRPr lang="de-AT"/>
          </a:p>
        </p:txBody>
      </p:sp>
      <p:sp>
        <p:nvSpPr>
          <p:cNvPr id="5" name="Foliennummernplatzhalter 4">
            <a:extLst>
              <a:ext uri="{FF2B5EF4-FFF2-40B4-BE49-F238E27FC236}">
                <a16:creationId xmlns:a16="http://schemas.microsoft.com/office/drawing/2014/main" id="{AC983C8F-5334-228F-D18F-48589999A966}"/>
              </a:ext>
            </a:extLst>
          </p:cNvPr>
          <p:cNvSpPr>
            <a:spLocks noGrp="1"/>
          </p:cNvSpPr>
          <p:nvPr>
            <p:ph type="sldNum" sz="quarter" idx="3"/>
          </p:nvPr>
        </p:nvSpPr>
        <p:spPr>
          <a:xfrm>
            <a:off x="3884613" y="9446678"/>
            <a:ext cx="2971800" cy="499011"/>
          </a:xfrm>
          <a:prstGeom prst="rect">
            <a:avLst/>
          </a:prstGeom>
        </p:spPr>
        <p:txBody>
          <a:bodyPr vert="horz" lIns="91440" tIns="45720" rIns="91440" bIns="45720" rtlCol="0" anchor="b"/>
          <a:lstStyle>
            <a:lvl1pPr algn="r">
              <a:defRPr sz="1200"/>
            </a:lvl1pPr>
          </a:lstStyle>
          <a:p>
            <a:fld id="{F2BD44A1-A1BE-4171-BDCD-E8CF9CA80E93}" type="slidenum">
              <a:rPr lang="de-AT" smtClean="0"/>
              <a:t>‹Nr.›</a:t>
            </a:fld>
            <a:endParaRPr lang="de-AT"/>
          </a:p>
        </p:txBody>
      </p:sp>
    </p:spTree>
    <p:extLst>
      <p:ext uri="{BB962C8B-B14F-4D97-AF65-F5344CB8AC3E}">
        <p14:creationId xmlns:p14="http://schemas.microsoft.com/office/powerpoint/2010/main" val="147972371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1"/>
            <a:ext cx="2971800" cy="499012"/>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84613" y="1"/>
            <a:ext cx="2971800" cy="499012"/>
          </a:xfrm>
          <a:prstGeom prst="rect">
            <a:avLst/>
          </a:prstGeom>
        </p:spPr>
        <p:txBody>
          <a:bodyPr vert="horz" lIns="91440" tIns="45720" rIns="91440" bIns="45720" rtlCol="0"/>
          <a:lstStyle>
            <a:lvl1pPr algn="r">
              <a:defRPr sz="1200"/>
            </a:lvl1pPr>
          </a:lstStyle>
          <a:p>
            <a:fld id="{8295169A-06C5-484F-AD4F-ECC1C5AAC1CA}" type="datetimeFigureOut">
              <a:rPr lang="de-AT" smtClean="0"/>
              <a:t>19.11.2025</a:t>
            </a:fld>
            <a:endParaRPr lang="de-AT"/>
          </a:p>
        </p:txBody>
      </p:sp>
      <p:sp>
        <p:nvSpPr>
          <p:cNvPr id="4" name="Folienbildplatzhalter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85800" y="4786362"/>
            <a:ext cx="5486400" cy="3916116"/>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6" name="Fußzeilenplatzhalter 5"/>
          <p:cNvSpPr>
            <a:spLocks noGrp="1"/>
          </p:cNvSpPr>
          <p:nvPr>
            <p:ph type="ftr" sz="quarter" idx="4"/>
          </p:nvPr>
        </p:nvSpPr>
        <p:spPr>
          <a:xfrm>
            <a:off x="0" y="9446678"/>
            <a:ext cx="2971800" cy="499011"/>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84613" y="9446678"/>
            <a:ext cx="2971800" cy="499011"/>
          </a:xfrm>
          <a:prstGeom prst="rect">
            <a:avLst/>
          </a:prstGeom>
        </p:spPr>
        <p:txBody>
          <a:bodyPr vert="horz" lIns="91440" tIns="45720" rIns="91440" bIns="45720" rtlCol="0" anchor="b"/>
          <a:lstStyle>
            <a:lvl1pPr algn="r">
              <a:defRPr sz="1200"/>
            </a:lvl1pPr>
          </a:lstStyle>
          <a:p>
            <a:fld id="{63E4A49A-EB0D-4737-AEE5-C84A27E50C67}" type="slidenum">
              <a:rPr lang="de-AT" smtClean="0"/>
              <a:t>‹Nr.›</a:t>
            </a:fld>
            <a:endParaRPr lang="de-AT"/>
          </a:p>
        </p:txBody>
      </p:sp>
    </p:spTree>
    <p:extLst>
      <p:ext uri="{BB962C8B-B14F-4D97-AF65-F5344CB8AC3E}">
        <p14:creationId xmlns:p14="http://schemas.microsoft.com/office/powerpoint/2010/main" val="307223699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sz="1200" b="0" i="0" u="none" strike="noStrike" baseline="0" dirty="0">
                <a:solidFill>
                  <a:srgbClr val="000000"/>
                </a:solidFill>
                <a:latin typeface="Arial" panose="020B0604020202020204" pitchFamily="34" charset="0"/>
              </a:rPr>
              <a:t>Im Rahmen meiner Tätigkeit als Mittelschullehrerin in Sankt Georgen im Attergau war ich vier Jahre lang als </a:t>
            </a:r>
            <a:r>
              <a:rPr lang="de-AT" sz="1200" b="1" i="0" u="none" strike="noStrike" baseline="0" dirty="0">
                <a:solidFill>
                  <a:srgbClr val="000000"/>
                </a:solidFill>
                <a:latin typeface="Arial" panose="020B0604020202020204" pitchFamily="34" charset="0"/>
              </a:rPr>
              <a:t>Klassenvorstand</a:t>
            </a:r>
            <a:r>
              <a:rPr lang="de-AT" sz="1200" b="0" i="0" u="none" strike="noStrike" baseline="0" dirty="0">
                <a:solidFill>
                  <a:srgbClr val="000000"/>
                </a:solidFill>
                <a:latin typeface="Arial" panose="020B0604020202020204" pitchFamily="34" charset="0"/>
              </a:rPr>
              <a:t> tätig. Ich durfte persönlich die Erfahrung machen, </a:t>
            </a:r>
            <a:r>
              <a:rPr lang="de-AT" sz="1200" b="1" i="0" u="none" strike="noStrike" baseline="0" dirty="0">
                <a:solidFill>
                  <a:srgbClr val="000000"/>
                </a:solidFill>
                <a:latin typeface="Arial" panose="020B0604020202020204" pitchFamily="34" charset="0"/>
              </a:rPr>
              <a:t>wie schön und fordernd </a:t>
            </a:r>
            <a:r>
              <a:rPr lang="de-AT" sz="1200" b="0" i="0" u="none" strike="noStrike" baseline="0" dirty="0">
                <a:solidFill>
                  <a:srgbClr val="000000"/>
                </a:solidFill>
                <a:latin typeface="Arial" panose="020B0604020202020204" pitchFamily="34" charset="0"/>
              </a:rPr>
              <a:t>es ist, </a:t>
            </a:r>
            <a:r>
              <a:rPr lang="de-AT" sz="1200" b="1" i="0" u="none" strike="noStrike" baseline="0" dirty="0">
                <a:solidFill>
                  <a:srgbClr val="000000"/>
                </a:solidFill>
                <a:latin typeface="Arial" panose="020B0604020202020204" pitchFamily="34" charset="0"/>
              </a:rPr>
              <a:t>Kinder und Jugendliche </a:t>
            </a:r>
            <a:r>
              <a:rPr lang="de-AT" sz="1200" b="0" i="0" u="none" strike="noStrike" baseline="0" dirty="0">
                <a:solidFill>
                  <a:srgbClr val="000000"/>
                </a:solidFill>
                <a:latin typeface="Arial" panose="020B0604020202020204" pitchFamily="34" charset="0"/>
              </a:rPr>
              <a:t>bei der </a:t>
            </a:r>
            <a:r>
              <a:rPr lang="de-AT" sz="1200" b="1" i="0" u="none" strike="noStrike" baseline="0" dirty="0">
                <a:solidFill>
                  <a:srgbClr val="000000"/>
                </a:solidFill>
                <a:latin typeface="Arial" panose="020B0604020202020204" pitchFamily="34" charset="0"/>
              </a:rPr>
              <a:t>Entwicklung sozialer Kompetenzen zu begleiten</a:t>
            </a:r>
            <a:r>
              <a:rPr lang="de-AT" sz="1200" b="0" i="0" u="none" strike="noStrike" baseline="0" dirty="0">
                <a:solidFill>
                  <a:srgbClr val="000000"/>
                </a:solidFill>
                <a:latin typeface="Arial" panose="020B0604020202020204" pitchFamily="34" charset="0"/>
              </a:rPr>
              <a:t>. Die Schülerinnen und Schüler haben in der </a:t>
            </a:r>
            <a:r>
              <a:rPr lang="de-AT" sz="1200" b="1" i="0" u="none" strike="noStrike" baseline="0" dirty="0">
                <a:solidFill>
                  <a:srgbClr val="000000"/>
                </a:solidFill>
                <a:latin typeface="Arial" panose="020B0604020202020204" pitchFamily="34" charset="0"/>
              </a:rPr>
              <a:t>Sekundarstufe 1</a:t>
            </a:r>
            <a:r>
              <a:rPr lang="de-AT" sz="1200" b="0" i="0" u="none" strike="noStrike" baseline="0" dirty="0">
                <a:solidFill>
                  <a:srgbClr val="000000"/>
                </a:solidFill>
                <a:latin typeface="Arial" panose="020B0604020202020204" pitchFamily="34" charset="0"/>
              </a:rPr>
              <a:t> einen relativ </a:t>
            </a:r>
            <a:r>
              <a:rPr lang="de-AT" sz="1200" b="1" i="0" u="none" strike="noStrike" baseline="0" dirty="0">
                <a:solidFill>
                  <a:srgbClr val="000000"/>
                </a:solidFill>
                <a:latin typeface="Arial" panose="020B0604020202020204" pitchFamily="34" charset="0"/>
              </a:rPr>
              <a:t>geschützten Rahmen</a:t>
            </a:r>
            <a:r>
              <a:rPr lang="de-AT" sz="1200" b="0" i="0" u="none" strike="noStrike" baseline="0" dirty="0">
                <a:solidFill>
                  <a:srgbClr val="000000"/>
                </a:solidFill>
                <a:latin typeface="Arial" panose="020B0604020202020204" pitchFamily="34" charset="0"/>
              </a:rPr>
              <a:t>, um ihre </a:t>
            </a:r>
            <a:r>
              <a:rPr lang="de-AT" sz="1200" b="1" i="0" u="none" strike="noStrike" baseline="0" dirty="0">
                <a:solidFill>
                  <a:srgbClr val="000000"/>
                </a:solidFill>
                <a:latin typeface="Arial" panose="020B0604020202020204" pitchFamily="34" charset="0"/>
              </a:rPr>
              <a:t>Persönlichkeit zu entwickeln </a:t>
            </a:r>
            <a:r>
              <a:rPr lang="de-AT" sz="1200" b="0" i="0" u="none" strike="noStrike" baseline="0" dirty="0">
                <a:solidFill>
                  <a:srgbClr val="000000"/>
                </a:solidFill>
                <a:latin typeface="Arial" panose="020B0604020202020204" pitchFamily="34" charset="0"/>
              </a:rPr>
              <a:t>und mit </a:t>
            </a:r>
            <a:r>
              <a:rPr lang="de-AT" sz="1200" b="1" i="0" u="none" strike="noStrike" baseline="0" dirty="0">
                <a:solidFill>
                  <a:srgbClr val="000000"/>
                </a:solidFill>
                <a:latin typeface="Arial" panose="020B0604020202020204" pitchFamily="34" charset="0"/>
              </a:rPr>
              <a:t>gezielten Interventionen </a:t>
            </a:r>
            <a:r>
              <a:rPr lang="de-AT" sz="1200" b="0" i="0" u="none" strike="noStrike" baseline="0" dirty="0">
                <a:solidFill>
                  <a:srgbClr val="000000"/>
                </a:solidFill>
                <a:latin typeface="Arial" panose="020B0604020202020204" pitchFamily="34" charset="0"/>
              </a:rPr>
              <a:t>durch Lehrpersonen zu </a:t>
            </a:r>
            <a:r>
              <a:rPr lang="de-AT" sz="1200" b="1" i="0" u="none" strike="noStrike" baseline="0" dirty="0">
                <a:solidFill>
                  <a:srgbClr val="000000"/>
                </a:solidFill>
                <a:latin typeface="Arial" panose="020B0604020202020204" pitchFamily="34" charset="0"/>
              </a:rPr>
              <a:t>mündigen Jugendlichen heranzuwachsen. </a:t>
            </a:r>
          </a:p>
          <a:p>
            <a:r>
              <a:rPr lang="de-AT" sz="1200" b="0" i="0" u="none" strike="noStrike" baseline="0" dirty="0">
                <a:solidFill>
                  <a:srgbClr val="000000"/>
                </a:solidFill>
                <a:latin typeface="Arial" panose="020B0604020202020204" pitchFamily="34" charset="0"/>
              </a:rPr>
              <a:t>Leider kommt die </a:t>
            </a:r>
            <a:r>
              <a:rPr lang="de-AT" sz="1200" b="1" i="0" u="none" strike="noStrike" baseline="0" dirty="0">
                <a:solidFill>
                  <a:srgbClr val="000000"/>
                </a:solidFill>
                <a:latin typeface="Arial" panose="020B0604020202020204" pitchFamily="34" charset="0"/>
              </a:rPr>
              <a:t>bewusste Entwicklung von sozialen Kompetenzen </a:t>
            </a:r>
            <a:r>
              <a:rPr lang="de-AT" sz="1200" b="0" i="0" u="none" strike="noStrike" baseline="0" dirty="0">
                <a:solidFill>
                  <a:srgbClr val="000000"/>
                </a:solidFill>
                <a:latin typeface="Arial" panose="020B0604020202020204" pitchFamily="34" charset="0"/>
              </a:rPr>
              <a:t>in der Schule oft zu kurz, weshalb ich mich mit der Thematik </a:t>
            </a:r>
            <a:r>
              <a:rPr lang="de-AT" sz="1200" b="1" i="0" u="none" strike="noStrike" baseline="0" dirty="0">
                <a:solidFill>
                  <a:srgbClr val="000000"/>
                </a:solidFill>
                <a:latin typeface="Arial" panose="020B0604020202020204" pitchFamily="34" charset="0"/>
              </a:rPr>
              <a:t>„Die Förderung sozialer Kompetenzen durch den Einsatz von Lions-Quest in der Sekundarstufe 1“ </a:t>
            </a:r>
            <a:r>
              <a:rPr lang="de-AT" sz="1200" b="0" i="0" u="none" strike="noStrike" baseline="0" dirty="0">
                <a:solidFill>
                  <a:srgbClr val="000000"/>
                </a:solidFill>
                <a:latin typeface="Arial" panose="020B0604020202020204" pitchFamily="34" charset="0"/>
              </a:rPr>
              <a:t>auseinandersetzte. </a:t>
            </a:r>
            <a:br>
              <a:rPr lang="de-AT" sz="1200" b="0" i="0" u="none" strike="noStrike" baseline="0" dirty="0">
                <a:solidFill>
                  <a:srgbClr val="000000"/>
                </a:solidFill>
                <a:latin typeface="Arial" panose="020B0604020202020204" pitchFamily="34" charset="0"/>
              </a:rPr>
            </a:br>
            <a:r>
              <a:rPr lang="de-AT" sz="1200" b="0" i="0" u="none" strike="noStrike" baseline="0" dirty="0">
                <a:solidFill>
                  <a:srgbClr val="000000"/>
                </a:solidFill>
                <a:latin typeface="Arial" panose="020B0604020202020204" pitchFamily="34" charset="0"/>
              </a:rPr>
              <a:t>Lions-Quest ist ein </a:t>
            </a:r>
            <a:r>
              <a:rPr lang="de-AT" sz="1200" b="1" i="0" u="none" strike="noStrike" baseline="0" dirty="0">
                <a:solidFill>
                  <a:srgbClr val="000000"/>
                </a:solidFill>
                <a:latin typeface="Arial" panose="020B0604020202020204" pitchFamily="34" charset="0"/>
              </a:rPr>
              <a:t>Lebenskompetenzprogramm</a:t>
            </a:r>
            <a:r>
              <a:rPr lang="de-AT" sz="1200" b="0" i="0" u="none" strike="noStrike" baseline="0" dirty="0">
                <a:solidFill>
                  <a:srgbClr val="000000"/>
                </a:solidFill>
                <a:latin typeface="Arial" panose="020B0604020202020204" pitchFamily="34" charset="0"/>
              </a:rPr>
              <a:t> und </a:t>
            </a:r>
            <a:r>
              <a:rPr lang="de-AT" sz="1200" b="1" i="0" u="none" strike="noStrike" baseline="0" dirty="0">
                <a:solidFill>
                  <a:srgbClr val="000000"/>
                </a:solidFill>
                <a:latin typeface="Arial" panose="020B0604020202020204" pitchFamily="34" charset="0"/>
              </a:rPr>
              <a:t>vermittelt jungen Menschen soziale Kompetenzen</a:t>
            </a:r>
            <a:r>
              <a:rPr lang="de-AT" sz="1200" b="0" i="0" u="none" strike="noStrike" baseline="0" dirty="0">
                <a:solidFill>
                  <a:srgbClr val="000000"/>
                </a:solidFill>
                <a:latin typeface="Arial" panose="020B0604020202020204" pitchFamily="34" charset="0"/>
              </a:rPr>
              <a:t>, mit dem Ziel, einen </a:t>
            </a:r>
            <a:r>
              <a:rPr lang="de-AT" sz="1200" b="1" i="0" u="none" strike="noStrike" baseline="0" dirty="0">
                <a:solidFill>
                  <a:srgbClr val="000000"/>
                </a:solidFill>
                <a:latin typeface="Arial" panose="020B0604020202020204" pitchFamily="34" charset="0"/>
              </a:rPr>
              <a:t>positiven Einfluss </a:t>
            </a:r>
            <a:r>
              <a:rPr lang="de-AT" sz="1200" b="0" i="0" u="none" strike="noStrike" baseline="0" dirty="0">
                <a:solidFill>
                  <a:srgbClr val="000000"/>
                </a:solidFill>
                <a:latin typeface="Arial" panose="020B0604020202020204" pitchFamily="34" charset="0"/>
              </a:rPr>
              <a:t>auf ihre </a:t>
            </a:r>
            <a:r>
              <a:rPr lang="de-AT" sz="1200" b="1" i="0" u="none" strike="noStrike" baseline="0" dirty="0">
                <a:solidFill>
                  <a:srgbClr val="000000"/>
                </a:solidFill>
                <a:latin typeface="Arial" panose="020B0604020202020204" pitchFamily="34" charset="0"/>
              </a:rPr>
              <a:t>Persönlichkeitsentwicklung</a:t>
            </a:r>
            <a:r>
              <a:rPr lang="de-AT" sz="1200" b="0" i="0" u="none" strike="noStrike" baseline="0" dirty="0">
                <a:solidFill>
                  <a:srgbClr val="000000"/>
                </a:solidFill>
                <a:latin typeface="Arial" panose="020B0604020202020204" pitchFamily="34" charset="0"/>
              </a:rPr>
              <a:t> zu nehmen. </a:t>
            </a:r>
          </a:p>
        </p:txBody>
      </p:sp>
      <p:sp>
        <p:nvSpPr>
          <p:cNvPr id="5" name="Foliennummernplatzhalter 4">
            <a:extLst>
              <a:ext uri="{FF2B5EF4-FFF2-40B4-BE49-F238E27FC236}">
                <a16:creationId xmlns:a16="http://schemas.microsoft.com/office/drawing/2014/main" id="{75E8946D-D2D3-11BB-5F62-ABECC2A89F8E}"/>
              </a:ext>
            </a:extLst>
          </p:cNvPr>
          <p:cNvSpPr>
            <a:spLocks noGrp="1"/>
          </p:cNvSpPr>
          <p:nvPr>
            <p:ph type="sldNum" sz="quarter" idx="5"/>
          </p:nvPr>
        </p:nvSpPr>
        <p:spPr/>
        <p:txBody>
          <a:bodyPr/>
          <a:lstStyle/>
          <a:p>
            <a:fld id="{63E4A49A-EB0D-4737-AEE5-C84A27E50C67}" type="slidenum">
              <a:rPr lang="de-AT" smtClean="0"/>
              <a:t>1</a:t>
            </a:fld>
            <a:endParaRPr lang="de-AT"/>
          </a:p>
        </p:txBody>
      </p:sp>
    </p:spTree>
    <p:extLst>
      <p:ext uri="{BB962C8B-B14F-4D97-AF65-F5344CB8AC3E}">
        <p14:creationId xmlns:p14="http://schemas.microsoft.com/office/powerpoint/2010/main" val="35984398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6985" marR="60960" lvl="0" indent="-6985" algn="just" defTabSz="914400" rtl="0" eaLnBrk="1" fontAlgn="auto" latinLnBrk="0" hangingPunct="1">
              <a:lnSpc>
                <a:spcPct val="100000"/>
              </a:lnSpc>
              <a:spcBef>
                <a:spcPts val="0"/>
              </a:spcBef>
              <a:spcAft>
                <a:spcPts val="25"/>
              </a:spcAft>
              <a:buClrTx/>
              <a:buSzTx/>
              <a:buFontTx/>
              <a:buNone/>
              <a:tabLst/>
              <a:defRPr/>
            </a:pPr>
            <a:r>
              <a:rPr lang="de-AT" sz="1200" b="1" dirty="0">
                <a:solidFill>
                  <a:srgbClr val="000000"/>
                </a:solidFill>
                <a:effectLst/>
                <a:latin typeface="Arial" panose="020B0604020202020204" pitchFamily="34" charset="0"/>
                <a:ea typeface="Times New Roman" panose="02020603050405020304" pitchFamily="18" charset="0"/>
              </a:rPr>
              <a:t>DATENERHEBUNG</a:t>
            </a:r>
          </a:p>
          <a:p>
            <a:pPr marL="6985" marR="60960" lvl="0" indent="-6985" algn="just" defTabSz="914400" rtl="0" eaLnBrk="1" fontAlgn="auto" latinLnBrk="0" hangingPunct="1">
              <a:lnSpc>
                <a:spcPct val="100000"/>
              </a:lnSpc>
              <a:spcBef>
                <a:spcPts val="0"/>
              </a:spcBef>
              <a:spcAft>
                <a:spcPts val="25"/>
              </a:spcAft>
              <a:buClrTx/>
              <a:buSzTx/>
              <a:buFontTx/>
              <a:buNone/>
              <a:tabLst/>
              <a:defRPr/>
            </a:pPr>
            <a:r>
              <a:rPr lang="de-AT" sz="1200" dirty="0">
                <a:solidFill>
                  <a:srgbClr val="000000"/>
                </a:solidFill>
                <a:effectLst/>
                <a:latin typeface="Arial" panose="020B0604020202020204" pitchFamily="34" charset="0"/>
                <a:ea typeface="Arial" panose="020B0604020202020204" pitchFamily="34" charset="0"/>
              </a:rPr>
              <a:t>Das Leitfadeninterview begann mit der Erhebung der demographischen Daten, wie Geschlecht, Alter, Dienstjahre und Lions-Quest Erfahrung in Jahren, um allgemeine Informationen zur Person zu erfassen. Es folgte das eigentliche Interview. Dabei wurde bei der Erstellung der Leitfragen darauf geachtet, zuerst verschiedene Konstrukte zu formulieren, die sich aus der theoretischen Auseinandersetzung mit dem Thema ableiten lassen. Danach wurde aus den zentralen Konstrukten eine Ableitung in mehreren </a:t>
            </a:r>
            <a:r>
              <a:rPr lang="de-AT" sz="1200" dirty="0" err="1">
                <a:solidFill>
                  <a:srgbClr val="000000"/>
                </a:solidFill>
                <a:effectLst/>
                <a:latin typeface="Arial" panose="020B0604020202020204" pitchFamily="34" charset="0"/>
                <a:ea typeface="Arial" panose="020B0604020202020204" pitchFamily="34" charset="0"/>
              </a:rPr>
              <a:t>Teilkonstrukten</a:t>
            </a:r>
            <a:r>
              <a:rPr lang="de-AT" sz="1200" dirty="0">
                <a:solidFill>
                  <a:srgbClr val="000000"/>
                </a:solidFill>
                <a:effectLst/>
                <a:latin typeface="Arial" panose="020B0604020202020204" pitchFamily="34" charset="0"/>
                <a:ea typeface="Arial" panose="020B0604020202020204" pitchFamily="34" charset="0"/>
              </a:rPr>
              <a:t> durchgeführt. </a:t>
            </a:r>
          </a:p>
          <a:p>
            <a:endParaRPr lang="de-AT" dirty="0"/>
          </a:p>
        </p:txBody>
      </p:sp>
      <p:sp>
        <p:nvSpPr>
          <p:cNvPr id="5" name="Foliennummernplatzhalter 4">
            <a:extLst>
              <a:ext uri="{FF2B5EF4-FFF2-40B4-BE49-F238E27FC236}">
                <a16:creationId xmlns:a16="http://schemas.microsoft.com/office/drawing/2014/main" id="{EFC6D9CE-4745-2386-F5C3-7943E084F28E}"/>
              </a:ext>
            </a:extLst>
          </p:cNvPr>
          <p:cNvSpPr>
            <a:spLocks noGrp="1"/>
          </p:cNvSpPr>
          <p:nvPr>
            <p:ph type="sldNum" sz="quarter" idx="5"/>
          </p:nvPr>
        </p:nvSpPr>
        <p:spPr/>
        <p:txBody>
          <a:bodyPr/>
          <a:lstStyle/>
          <a:p>
            <a:fld id="{63E4A49A-EB0D-4737-AEE5-C84A27E50C67}" type="slidenum">
              <a:rPr lang="de-AT" smtClean="0"/>
              <a:t>10</a:t>
            </a:fld>
            <a:endParaRPr lang="de-AT"/>
          </a:p>
        </p:txBody>
      </p:sp>
    </p:spTree>
    <p:extLst>
      <p:ext uri="{BB962C8B-B14F-4D97-AF65-F5344CB8AC3E}">
        <p14:creationId xmlns:p14="http://schemas.microsoft.com/office/powerpoint/2010/main" val="23199952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sz="1200" b="1" i="0" u="none" strike="noStrike" baseline="0" dirty="0">
                <a:solidFill>
                  <a:srgbClr val="000000"/>
                </a:solidFill>
                <a:latin typeface="Arial" panose="020B0604020202020204" pitchFamily="34" charset="0"/>
              </a:rPr>
              <a:t>DATENAUWERTUNG</a:t>
            </a:r>
            <a:br>
              <a:rPr lang="de-AT" sz="1200" b="0" i="0" u="none" strike="noStrike" baseline="0" dirty="0">
                <a:solidFill>
                  <a:srgbClr val="000000"/>
                </a:solidFill>
                <a:latin typeface="Arial" panose="020B0604020202020204" pitchFamily="34" charset="0"/>
              </a:rPr>
            </a:br>
            <a:r>
              <a:rPr lang="de-AT" sz="1200" b="0" i="0" u="none" strike="noStrike" baseline="0" dirty="0">
                <a:solidFill>
                  <a:srgbClr val="000000"/>
                </a:solidFill>
                <a:latin typeface="Arial" panose="020B0604020202020204" pitchFamily="34" charset="0"/>
              </a:rPr>
              <a:t>Die Interviews wurden transkribiert und nach der qualitativen Inhaltsanalyse nach Mayring ausgewertet. Diese Methode kennzeichnet sich durch das Bilden von Kategorien, mit dem Ziel der Reduktion des Materials, aus. Die gebildeten Kategorien und Subkategorien können Sie auf der Folie sehen.</a:t>
            </a:r>
          </a:p>
          <a:p>
            <a:r>
              <a:rPr lang="de-AT" sz="1200" b="0" i="0" u="none" strike="noStrike" baseline="0" dirty="0">
                <a:solidFill>
                  <a:srgbClr val="000000"/>
                </a:solidFill>
                <a:latin typeface="Arial" panose="020B0604020202020204" pitchFamily="34" charset="0"/>
              </a:rPr>
              <a:t>Es wurde ein induktives Kategoriensystem entwickelt, das bedeutet, es wurden aus den erhobenen Daten (Interviewtexte) Kategorien gebildet.</a:t>
            </a:r>
            <a:br>
              <a:rPr lang="de-AT" sz="1800" b="0" i="0" u="none" strike="noStrike" baseline="0" dirty="0">
                <a:solidFill>
                  <a:srgbClr val="000000"/>
                </a:solidFill>
                <a:latin typeface="Arial" panose="020B0604020202020204" pitchFamily="34" charset="0"/>
              </a:rPr>
            </a:br>
            <a:br>
              <a:rPr lang="de-AT" sz="1800" b="0" i="0" u="none" strike="noStrike" baseline="0" dirty="0">
                <a:solidFill>
                  <a:srgbClr val="000000"/>
                </a:solidFill>
                <a:latin typeface="Arial" panose="020B0604020202020204" pitchFamily="34" charset="0"/>
              </a:rPr>
            </a:br>
            <a:endParaRPr lang="de-AT" dirty="0"/>
          </a:p>
        </p:txBody>
      </p:sp>
      <p:sp>
        <p:nvSpPr>
          <p:cNvPr id="5" name="Foliennummernplatzhalter 4">
            <a:extLst>
              <a:ext uri="{FF2B5EF4-FFF2-40B4-BE49-F238E27FC236}">
                <a16:creationId xmlns:a16="http://schemas.microsoft.com/office/drawing/2014/main" id="{752B4CCB-8A92-19C9-951C-F08C9ACA1980}"/>
              </a:ext>
            </a:extLst>
          </p:cNvPr>
          <p:cNvSpPr>
            <a:spLocks noGrp="1"/>
          </p:cNvSpPr>
          <p:nvPr>
            <p:ph type="sldNum" sz="quarter" idx="5"/>
          </p:nvPr>
        </p:nvSpPr>
        <p:spPr/>
        <p:txBody>
          <a:bodyPr/>
          <a:lstStyle/>
          <a:p>
            <a:fld id="{63E4A49A-EB0D-4737-AEE5-C84A27E50C67}" type="slidenum">
              <a:rPr lang="de-AT" smtClean="0"/>
              <a:t>11</a:t>
            </a:fld>
            <a:endParaRPr lang="de-AT"/>
          </a:p>
        </p:txBody>
      </p:sp>
    </p:spTree>
    <p:extLst>
      <p:ext uri="{BB962C8B-B14F-4D97-AF65-F5344CB8AC3E}">
        <p14:creationId xmlns:p14="http://schemas.microsoft.com/office/powerpoint/2010/main" val="15395639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6985" marR="60960" indent="-6985" algn="just">
              <a:lnSpc>
                <a:spcPct val="100000"/>
              </a:lnSpc>
              <a:spcAft>
                <a:spcPts val="25"/>
              </a:spcAft>
            </a:pPr>
            <a:r>
              <a:rPr lang="de-AT" sz="1200" kern="100" dirty="0">
                <a:solidFill>
                  <a:srgbClr val="000000"/>
                </a:solidFill>
                <a:effectLst/>
                <a:latin typeface="Arial" panose="020B0604020202020204" pitchFamily="34" charset="0"/>
                <a:ea typeface="Arial" panose="020B0604020202020204" pitchFamily="34" charset="0"/>
              </a:rPr>
              <a:t>Aus der </a:t>
            </a:r>
            <a:r>
              <a:rPr lang="de-AT" sz="1200" b="1" kern="100" dirty="0">
                <a:solidFill>
                  <a:srgbClr val="000000"/>
                </a:solidFill>
                <a:effectLst/>
                <a:latin typeface="Arial" panose="020B0604020202020204" pitchFamily="34" charset="0"/>
                <a:ea typeface="Arial" panose="020B0604020202020204" pitchFamily="34" charset="0"/>
              </a:rPr>
              <a:t>empirischen Bearbeitung des Themas </a:t>
            </a:r>
            <a:r>
              <a:rPr lang="de-AT" sz="1200" kern="100" dirty="0">
                <a:solidFill>
                  <a:srgbClr val="000000"/>
                </a:solidFill>
                <a:effectLst/>
                <a:latin typeface="Arial" panose="020B0604020202020204" pitchFamily="34" charset="0"/>
                <a:ea typeface="Arial" panose="020B0604020202020204" pitchFamily="34" charset="0"/>
              </a:rPr>
              <a:t>lässt sich tatsächlich schließen, dass das Lions-Quest-Programm zur positiven Entwicklung von sozialen und persönlichen Kompetenzen beiträgt. Aus der </a:t>
            </a:r>
            <a:r>
              <a:rPr lang="de-AT" sz="1200" b="1" kern="100" dirty="0">
                <a:solidFill>
                  <a:srgbClr val="000000"/>
                </a:solidFill>
                <a:effectLst/>
                <a:latin typeface="Arial" panose="020B0604020202020204" pitchFamily="34" charset="0"/>
                <a:ea typeface="Arial" panose="020B0604020202020204" pitchFamily="34" charset="0"/>
              </a:rPr>
              <a:t>Befragung der Lehrpersonen </a:t>
            </a:r>
            <a:r>
              <a:rPr lang="de-AT" sz="1200" kern="100" dirty="0">
                <a:solidFill>
                  <a:srgbClr val="000000"/>
                </a:solidFill>
                <a:effectLst/>
                <a:latin typeface="Arial" panose="020B0604020202020204" pitchFamily="34" charset="0"/>
                <a:ea typeface="Arial" panose="020B0604020202020204" pitchFamily="34" charset="0"/>
              </a:rPr>
              <a:t>geht hervor, dass das Lions-Quest-Programm vor allem positive Auswirkungen auf Schülerinnen und Schüler in folgenden Bereichen hat – wie auf der Folie zu sehen. Zum Beispiel:</a:t>
            </a:r>
          </a:p>
          <a:p>
            <a:pPr marL="0" marR="60960" lvl="0" indent="0" algn="just">
              <a:lnSpc>
                <a:spcPct val="100000"/>
              </a:lnSpc>
              <a:buFont typeface="Symbol" panose="05050102010706020507" pitchFamily="18" charset="2"/>
              <a:buNone/>
            </a:pPr>
            <a:r>
              <a:rPr lang="de-AT" sz="1200" b="1" kern="100" dirty="0">
                <a:solidFill>
                  <a:srgbClr val="000000"/>
                </a:solidFill>
                <a:effectLst/>
                <a:latin typeface="Arial" panose="020B0604020202020204" pitchFamily="34" charset="0"/>
                <a:ea typeface="Arial" panose="020B0604020202020204" pitchFamily="34" charset="0"/>
              </a:rPr>
              <a:t>Konflikt/-Problemlösekompetenz, Zuhören-Können, Reflektieren</a:t>
            </a:r>
          </a:p>
          <a:p>
            <a:pPr marL="6985" marR="60960" indent="-6985" algn="just">
              <a:lnSpc>
                <a:spcPct val="100000"/>
              </a:lnSpc>
              <a:spcAft>
                <a:spcPts val="25"/>
              </a:spcAft>
            </a:pPr>
            <a:r>
              <a:rPr lang="de-AT" sz="1200" kern="100" dirty="0">
                <a:solidFill>
                  <a:srgbClr val="000000"/>
                </a:solidFill>
                <a:effectLst/>
                <a:latin typeface="Arial" panose="020B0604020202020204" pitchFamily="34" charset="0"/>
                <a:ea typeface="Arial" panose="020B0604020202020204" pitchFamily="34" charset="0"/>
              </a:rPr>
              <a:t>Weitere wichtige Punkte stellen die Fähigkeiten des Nein-Sagens, seine </a:t>
            </a:r>
            <a:r>
              <a:rPr lang="de-AT" sz="1200" b="1" kern="100" dirty="0">
                <a:solidFill>
                  <a:srgbClr val="000000"/>
                </a:solidFill>
                <a:effectLst/>
                <a:latin typeface="Arial" panose="020B0604020202020204" pitchFamily="34" charset="0"/>
                <a:ea typeface="Arial" panose="020B0604020202020204" pitchFamily="34" charset="0"/>
              </a:rPr>
              <a:t>Sorgen mitteilen und Hilfe holen zu können dar.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AT" sz="1200" kern="100" dirty="0">
              <a:solidFill>
                <a:srgbClr val="000000"/>
              </a:solidFill>
              <a:effectLst/>
              <a:latin typeface="Arial" panose="020B0604020202020204" pitchFamily="34" charset="0"/>
              <a:ea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AT" sz="1200" kern="100" dirty="0">
                <a:solidFill>
                  <a:srgbClr val="000000"/>
                </a:solidFill>
                <a:effectLst/>
                <a:highlight>
                  <a:srgbClr val="FFFF00"/>
                </a:highlight>
                <a:latin typeface="Arial" panose="020B0604020202020204" pitchFamily="34" charset="0"/>
                <a:ea typeface="Arial" panose="020B0604020202020204" pitchFamily="34" charset="0"/>
              </a:rPr>
              <a:t>Dass Hauptergebnis meiner empirischen Feldforschung ist, dass das Lions-Quest-Programm positive Auswirkungen auf die </a:t>
            </a:r>
            <a:r>
              <a:rPr lang="de-AT" sz="1200" b="1" kern="100" dirty="0">
                <a:solidFill>
                  <a:srgbClr val="000000"/>
                </a:solidFill>
                <a:effectLst/>
                <a:highlight>
                  <a:srgbClr val="FFFF00"/>
                </a:highlight>
                <a:latin typeface="Arial" panose="020B0604020202020204" pitchFamily="34" charset="0"/>
                <a:ea typeface="Arial" panose="020B0604020202020204" pitchFamily="34" charset="0"/>
              </a:rPr>
              <a:t>Persönlichkeit</a:t>
            </a:r>
            <a:r>
              <a:rPr lang="de-AT" sz="1200" kern="100" dirty="0">
                <a:solidFill>
                  <a:srgbClr val="000000"/>
                </a:solidFill>
                <a:effectLst/>
                <a:highlight>
                  <a:srgbClr val="FFFF00"/>
                </a:highlight>
                <a:latin typeface="Arial" panose="020B0604020202020204" pitchFamily="34" charset="0"/>
                <a:ea typeface="Arial" panose="020B0604020202020204" pitchFamily="34" charset="0"/>
              </a:rPr>
              <a:t> und </a:t>
            </a:r>
            <a:r>
              <a:rPr lang="de-AT" sz="1200" b="1" kern="100" dirty="0">
                <a:solidFill>
                  <a:srgbClr val="000000"/>
                </a:solidFill>
                <a:effectLst/>
                <a:highlight>
                  <a:srgbClr val="FFFF00"/>
                </a:highlight>
                <a:latin typeface="Arial" panose="020B0604020202020204" pitchFamily="34" charset="0"/>
                <a:ea typeface="Arial" panose="020B0604020202020204" pitchFamily="34" charset="0"/>
              </a:rPr>
              <a:t>sozial wirkende Effekte bei der Entwicklung </a:t>
            </a:r>
            <a:r>
              <a:rPr lang="de-AT" sz="1200" kern="100" dirty="0">
                <a:solidFill>
                  <a:srgbClr val="000000"/>
                </a:solidFill>
                <a:effectLst/>
                <a:highlight>
                  <a:srgbClr val="FFFF00"/>
                </a:highlight>
                <a:latin typeface="Arial" panose="020B0604020202020204" pitchFamily="34" charset="0"/>
                <a:ea typeface="Arial" panose="020B0604020202020204" pitchFamily="34" charset="0"/>
              </a:rPr>
              <a:t>von Schülerinnen und Schülern aufweist.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AT" sz="1800" kern="100" dirty="0">
              <a:solidFill>
                <a:srgbClr val="000000"/>
              </a:solidFill>
              <a:effectLst/>
              <a:latin typeface="Arial" panose="020B0604020202020204" pitchFamily="34" charset="0"/>
              <a:ea typeface="Arial" panose="020B0604020202020204" pitchFamily="34" charset="0"/>
            </a:endParaRPr>
          </a:p>
          <a:p>
            <a:endParaRPr lang="de-AT" dirty="0"/>
          </a:p>
        </p:txBody>
      </p:sp>
      <p:sp>
        <p:nvSpPr>
          <p:cNvPr id="5" name="Foliennummernplatzhalter 4">
            <a:extLst>
              <a:ext uri="{FF2B5EF4-FFF2-40B4-BE49-F238E27FC236}">
                <a16:creationId xmlns:a16="http://schemas.microsoft.com/office/drawing/2014/main" id="{21C3C001-796E-9CAB-5812-27881AD4DF64}"/>
              </a:ext>
            </a:extLst>
          </p:cNvPr>
          <p:cNvSpPr>
            <a:spLocks noGrp="1"/>
          </p:cNvSpPr>
          <p:nvPr>
            <p:ph type="sldNum" sz="quarter" idx="5"/>
          </p:nvPr>
        </p:nvSpPr>
        <p:spPr/>
        <p:txBody>
          <a:bodyPr/>
          <a:lstStyle/>
          <a:p>
            <a:fld id="{63E4A49A-EB0D-4737-AEE5-C84A27E50C67}" type="slidenum">
              <a:rPr lang="de-AT" smtClean="0"/>
              <a:t>12</a:t>
            </a:fld>
            <a:endParaRPr lang="de-AT"/>
          </a:p>
        </p:txBody>
      </p:sp>
    </p:spTree>
    <p:extLst>
      <p:ext uri="{BB962C8B-B14F-4D97-AF65-F5344CB8AC3E}">
        <p14:creationId xmlns:p14="http://schemas.microsoft.com/office/powerpoint/2010/main" val="15805881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nSpc>
                <a:spcPct val="100000"/>
              </a:lnSpc>
            </a:pPr>
            <a:r>
              <a:rPr lang="de-AT" sz="1200" dirty="0">
                <a:solidFill>
                  <a:srgbClr val="000000"/>
                </a:solidFill>
                <a:effectLst/>
                <a:latin typeface="Arial" panose="020B0604020202020204" pitchFamily="34" charset="0"/>
                <a:ea typeface="Arial" panose="020B0604020202020204" pitchFamily="34" charset="0"/>
              </a:rPr>
              <a:t>In diesem Zusammenhang geht aus </a:t>
            </a:r>
            <a:r>
              <a:rPr lang="de-AT" sz="1200" b="1" dirty="0">
                <a:solidFill>
                  <a:srgbClr val="000000"/>
                </a:solidFill>
                <a:effectLst/>
                <a:latin typeface="Arial" panose="020B0604020202020204" pitchFamily="34" charset="0"/>
                <a:ea typeface="Arial" panose="020B0604020202020204" pitchFamily="34" charset="0"/>
              </a:rPr>
              <a:t>den empirischen Ergebnissen </a:t>
            </a:r>
            <a:r>
              <a:rPr lang="de-AT" sz="1200" dirty="0">
                <a:solidFill>
                  <a:srgbClr val="000000"/>
                </a:solidFill>
                <a:effectLst/>
                <a:latin typeface="Arial" panose="020B0604020202020204" pitchFamily="34" charset="0"/>
                <a:ea typeface="Arial" panose="020B0604020202020204" pitchFamily="34" charset="0"/>
              </a:rPr>
              <a:t>der Arbeit hervor, dass Lehrerinnen und Lehrer in der </a:t>
            </a:r>
            <a:r>
              <a:rPr lang="de-AT" sz="1200" b="1" dirty="0">
                <a:solidFill>
                  <a:srgbClr val="000000"/>
                </a:solidFill>
                <a:effectLst/>
                <a:latin typeface="Arial" panose="020B0604020202020204" pitchFamily="34" charset="0"/>
                <a:ea typeface="Arial" panose="020B0604020202020204" pitchFamily="34" charset="0"/>
              </a:rPr>
              <a:t>Praxis verschiedenen Schwierigkeiten begegnen</a:t>
            </a:r>
            <a:r>
              <a:rPr lang="de-AT" sz="1200" dirty="0">
                <a:solidFill>
                  <a:srgbClr val="000000"/>
                </a:solidFill>
                <a:effectLst/>
                <a:latin typeface="Arial" panose="020B0604020202020204" pitchFamily="34" charset="0"/>
                <a:ea typeface="Arial" panose="020B0604020202020204" pitchFamily="34" charset="0"/>
              </a:rPr>
              <a:t>. Dazu zählen sie die Aufnahmefähigkeit, die Disziplin, die Anstrengung und die Überforderung während des Lions-Quest-Unterrichts auf. </a:t>
            </a:r>
          </a:p>
          <a:p>
            <a:pPr>
              <a:lnSpc>
                <a:spcPct val="100000"/>
              </a:lnSpc>
            </a:pPr>
            <a:endParaRPr lang="de-AT" sz="1200" dirty="0">
              <a:solidFill>
                <a:srgbClr val="000000"/>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AT" sz="1200" kern="100" dirty="0">
                <a:solidFill>
                  <a:srgbClr val="000000"/>
                </a:solidFill>
                <a:effectLst/>
                <a:latin typeface="Arial" panose="020B0604020202020204" pitchFamily="34" charset="0"/>
                <a:ea typeface="Arial" panose="020B0604020202020204" pitchFamily="34" charset="0"/>
              </a:rPr>
              <a:t>Der empirische Teil zeigt auf, dass die </a:t>
            </a:r>
            <a:r>
              <a:rPr lang="de-AT" sz="1200" b="1" kern="100" dirty="0">
                <a:solidFill>
                  <a:srgbClr val="000000"/>
                </a:solidFill>
                <a:effectLst/>
                <a:latin typeface="Arial" panose="020B0604020202020204" pitchFamily="34" charset="0"/>
                <a:ea typeface="Arial" panose="020B0604020202020204" pitchFamily="34" charset="0"/>
              </a:rPr>
              <a:t>positiven Erfahrungen </a:t>
            </a:r>
            <a:r>
              <a:rPr lang="de-AT" sz="1200" kern="100" dirty="0">
                <a:solidFill>
                  <a:srgbClr val="000000"/>
                </a:solidFill>
                <a:effectLst/>
                <a:latin typeface="Arial" panose="020B0604020202020204" pitchFamily="34" charset="0"/>
                <a:ea typeface="Arial" panose="020B0604020202020204" pitchFamily="34" charset="0"/>
              </a:rPr>
              <a:t>gegenüber den Schwierigkeiten </a:t>
            </a:r>
            <a:r>
              <a:rPr lang="de-AT" sz="1200" b="1" kern="100" dirty="0">
                <a:solidFill>
                  <a:srgbClr val="000000"/>
                </a:solidFill>
                <a:effectLst/>
                <a:latin typeface="Arial" panose="020B0604020202020204" pitchFamily="34" charset="0"/>
                <a:ea typeface="Arial" panose="020B0604020202020204" pitchFamily="34" charset="0"/>
              </a:rPr>
              <a:t>überwiegen</a:t>
            </a:r>
            <a:r>
              <a:rPr lang="de-AT" sz="1200" kern="100" dirty="0">
                <a:solidFill>
                  <a:srgbClr val="000000"/>
                </a:solidFill>
                <a:effectLst/>
                <a:latin typeface="Arial" panose="020B0604020202020204" pitchFamily="34" charset="0"/>
                <a:ea typeface="Arial" panose="020B0604020202020204" pitchFamily="34" charset="0"/>
              </a:rPr>
              <a:t>. Dabei sind sich </a:t>
            </a:r>
            <a:r>
              <a:rPr lang="de-AT" sz="1200" b="1" kern="100" dirty="0">
                <a:solidFill>
                  <a:srgbClr val="000000"/>
                </a:solidFill>
                <a:effectLst/>
                <a:latin typeface="Arial" panose="020B0604020202020204" pitchFamily="34" charset="0"/>
                <a:ea typeface="Arial" panose="020B0604020202020204" pitchFamily="34" charset="0"/>
              </a:rPr>
              <a:t>alle Lehrpersonen bei der persönlichen Erfahrung einig</a:t>
            </a:r>
            <a:r>
              <a:rPr lang="de-AT" sz="1200" kern="100" dirty="0">
                <a:solidFill>
                  <a:srgbClr val="000000"/>
                </a:solidFill>
                <a:effectLst/>
                <a:latin typeface="Arial" panose="020B0604020202020204" pitchFamily="34" charset="0"/>
                <a:ea typeface="Arial" panose="020B0604020202020204" pitchFamily="34" charset="0"/>
              </a:rPr>
              <a:t>, dass das Lions-Quest-Programm </a:t>
            </a:r>
            <a:r>
              <a:rPr lang="de-AT" sz="1200" b="1" kern="100" dirty="0">
                <a:solidFill>
                  <a:srgbClr val="000000"/>
                </a:solidFill>
                <a:effectLst/>
                <a:latin typeface="Arial" panose="020B0604020202020204" pitchFamily="34" charset="0"/>
                <a:ea typeface="Arial" panose="020B0604020202020204" pitchFamily="34" charset="0"/>
              </a:rPr>
              <a:t>zu einem guten und prosozialen Klassenklimas beiträgt</a:t>
            </a:r>
            <a:r>
              <a:rPr lang="de-AT" sz="1200" kern="100" dirty="0">
                <a:solidFill>
                  <a:srgbClr val="000000"/>
                </a:solidFill>
                <a:effectLst/>
                <a:latin typeface="Arial" panose="020B0604020202020204" pitchFamily="34" charset="0"/>
                <a:ea typeface="Arial" panose="020B0604020202020204" pitchFamily="34" charset="0"/>
              </a:rPr>
              <a:t>. Die positiven Erfahrungen der interviewten Lehrpersonen werden so geschildert: den Kindern bereitet es Freude, es bleibt in Erinnerung, es wird nach außen getragen, man ist nicht alleine, man hat einen geschützten Raum und es gibt eine Wohlfühlatmosphäre.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AT" sz="1200" kern="100" dirty="0">
              <a:solidFill>
                <a:srgbClr val="000000"/>
              </a:solidFill>
              <a:effectLst/>
              <a:latin typeface="Arial" panose="020B0604020202020204" pitchFamily="34" charset="0"/>
              <a:ea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AT" sz="1200" kern="100" dirty="0">
                <a:solidFill>
                  <a:srgbClr val="000000"/>
                </a:solidFill>
                <a:effectLst/>
                <a:latin typeface="Arial" panose="020B0604020202020204" pitchFamily="34" charset="0"/>
                <a:ea typeface="Arial" panose="020B0604020202020204" pitchFamily="34" charset="0"/>
              </a:rPr>
              <a:t>Lehrinnen und Lehrer erleben den Lions-Quest-Unterricht </a:t>
            </a:r>
            <a:r>
              <a:rPr lang="de-AT" sz="1200" b="1" kern="100" dirty="0">
                <a:solidFill>
                  <a:srgbClr val="000000"/>
                </a:solidFill>
                <a:effectLst/>
                <a:latin typeface="Arial" panose="020B0604020202020204" pitchFamily="34" charset="0"/>
                <a:ea typeface="Arial" panose="020B0604020202020204" pitchFamily="34" charset="0"/>
              </a:rPr>
              <a:t>vorwiegend positiv</a:t>
            </a:r>
            <a:r>
              <a:rPr lang="de-AT" sz="1200" kern="100" dirty="0">
                <a:solidFill>
                  <a:srgbClr val="000000"/>
                </a:solidFill>
                <a:effectLst/>
                <a:latin typeface="Arial" panose="020B0604020202020204" pitchFamily="34" charset="0"/>
                <a:ea typeface="Arial" panose="020B0604020202020204" pitchFamily="34" charset="0"/>
              </a:rPr>
              <a:t>. Die empirische Grundlage dieser Studie belegt dies eindeutig, um es einer generellen Aussage zuzuführen, bedarf es jedoch einer größer angelegten Feldstudie.</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AT" sz="1800" kern="100" dirty="0">
              <a:solidFill>
                <a:srgbClr val="000000"/>
              </a:solidFill>
              <a:effectLst/>
              <a:latin typeface="Arial" panose="020B0604020202020204" pitchFamily="34" charset="0"/>
              <a:ea typeface="Arial" panose="020B0604020202020204" pitchFamily="34" charset="0"/>
            </a:endParaRPr>
          </a:p>
          <a:p>
            <a:endParaRPr lang="de-AT" dirty="0"/>
          </a:p>
        </p:txBody>
      </p:sp>
      <p:sp>
        <p:nvSpPr>
          <p:cNvPr id="5" name="Foliennummernplatzhalter 4">
            <a:extLst>
              <a:ext uri="{FF2B5EF4-FFF2-40B4-BE49-F238E27FC236}">
                <a16:creationId xmlns:a16="http://schemas.microsoft.com/office/drawing/2014/main" id="{94D4D1B8-A4BD-FF2E-88F1-6AE5D87D647C}"/>
              </a:ext>
            </a:extLst>
          </p:cNvPr>
          <p:cNvSpPr>
            <a:spLocks noGrp="1"/>
          </p:cNvSpPr>
          <p:nvPr>
            <p:ph type="sldNum" sz="quarter" idx="5"/>
          </p:nvPr>
        </p:nvSpPr>
        <p:spPr/>
        <p:txBody>
          <a:bodyPr/>
          <a:lstStyle/>
          <a:p>
            <a:fld id="{63E4A49A-EB0D-4737-AEE5-C84A27E50C67}" type="slidenum">
              <a:rPr lang="de-AT" smtClean="0"/>
              <a:t>13</a:t>
            </a:fld>
            <a:endParaRPr lang="de-AT"/>
          </a:p>
        </p:txBody>
      </p:sp>
    </p:spTree>
    <p:extLst>
      <p:ext uri="{BB962C8B-B14F-4D97-AF65-F5344CB8AC3E}">
        <p14:creationId xmlns:p14="http://schemas.microsoft.com/office/powerpoint/2010/main" val="23002199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nSpc>
                <a:spcPct val="100000"/>
              </a:lnSpc>
              <a:spcAft>
                <a:spcPts val="800"/>
              </a:spcAft>
            </a:pPr>
            <a:r>
              <a:rPr lang="de-AT" sz="1200" kern="100" dirty="0">
                <a:effectLst/>
                <a:latin typeface="Aptos" panose="020B0004020202020204" pitchFamily="34" charset="0"/>
                <a:ea typeface="Aptos" panose="020B0004020202020204" pitchFamily="34" charset="0"/>
                <a:cs typeface="Arial" panose="020B0604020202020204" pitchFamily="34" charset="0"/>
              </a:rPr>
              <a:t>Zum Abschluss möchte ich betonen, dass</a:t>
            </a:r>
          </a:p>
          <a:p>
            <a:pPr>
              <a:lnSpc>
                <a:spcPct val="100000"/>
              </a:lnSpc>
              <a:spcAft>
                <a:spcPts val="800"/>
              </a:spcAft>
            </a:pPr>
            <a:r>
              <a:rPr lang="de-AT" sz="1200" kern="100" dirty="0">
                <a:effectLst/>
                <a:latin typeface="Aptos" panose="020B0004020202020204" pitchFamily="34" charset="0"/>
                <a:ea typeface="Aptos" panose="020B0004020202020204" pitchFamily="34" charset="0"/>
                <a:cs typeface="Arial" panose="020B0604020202020204" pitchFamily="34" charset="0"/>
              </a:rPr>
              <a:t>Die </a:t>
            </a:r>
            <a:r>
              <a:rPr lang="de-AT" sz="1200" b="1" kern="100" dirty="0">
                <a:effectLst/>
                <a:latin typeface="Aptos" panose="020B0004020202020204" pitchFamily="34" charset="0"/>
                <a:ea typeface="Aptos" panose="020B0004020202020204" pitchFamily="34" charset="0"/>
                <a:cs typeface="Arial" panose="020B0604020202020204" pitchFamily="34" charset="0"/>
              </a:rPr>
              <a:t>Entwicklung von sozialen Kompetenzen Zeit benötigt </a:t>
            </a:r>
            <a:r>
              <a:rPr lang="de-AT" sz="1200" kern="100" dirty="0">
                <a:effectLst/>
                <a:latin typeface="Aptos" panose="020B0004020202020204" pitchFamily="34" charset="0"/>
                <a:ea typeface="Aptos" panose="020B0004020202020204" pitchFamily="34" charset="0"/>
                <a:cs typeface="Arial" panose="020B0604020202020204" pitchFamily="34" charset="0"/>
              </a:rPr>
              <a:t>(man kann sich nicht aus den Kindern herausziehen). Lehrerinnen und Lehrer </a:t>
            </a:r>
            <a:r>
              <a:rPr lang="de-AT" sz="1200" b="1" kern="100" dirty="0">
                <a:effectLst/>
                <a:latin typeface="Aptos" panose="020B0004020202020204" pitchFamily="34" charset="0"/>
                <a:ea typeface="Aptos" panose="020B0004020202020204" pitchFamily="34" charset="0"/>
                <a:cs typeface="Arial" panose="020B0604020202020204" pitchFamily="34" charset="0"/>
              </a:rPr>
              <a:t>sollen immer wieder</a:t>
            </a:r>
            <a:r>
              <a:rPr lang="de-AT" sz="1200" kern="100" dirty="0">
                <a:effectLst/>
                <a:latin typeface="Aptos" panose="020B0004020202020204" pitchFamily="34" charset="0"/>
                <a:ea typeface="Aptos" panose="020B0004020202020204" pitchFamily="34" charset="0"/>
                <a:cs typeface="Arial" panose="020B0604020202020204" pitchFamily="34" charset="0"/>
              </a:rPr>
              <a:t> ein </a:t>
            </a:r>
            <a:r>
              <a:rPr lang="de-AT" sz="1200" b="1" kern="100" dirty="0">
                <a:effectLst/>
                <a:latin typeface="Aptos" panose="020B0004020202020204" pitchFamily="34" charset="0"/>
                <a:ea typeface="Aptos" panose="020B0004020202020204" pitchFamily="34" charset="0"/>
                <a:cs typeface="Arial" panose="020B0604020202020204" pitchFamily="34" charset="0"/>
              </a:rPr>
              <a:t>Bewusst sein schaffen</a:t>
            </a:r>
            <a:r>
              <a:rPr lang="de-AT" sz="1200" kern="100" dirty="0">
                <a:effectLst/>
                <a:latin typeface="Aptos" panose="020B0004020202020204" pitchFamily="34" charset="0"/>
                <a:ea typeface="Aptos" panose="020B0004020202020204" pitchFamily="34" charset="0"/>
                <a:cs typeface="Arial" panose="020B0604020202020204" pitchFamily="34" charset="0"/>
              </a:rPr>
              <a:t>, durch die Kapitel des </a:t>
            </a:r>
            <a:r>
              <a:rPr lang="de-AT" sz="1200" b="1" kern="100" dirty="0">
                <a:effectLst/>
                <a:latin typeface="Aptos" panose="020B0004020202020204" pitchFamily="34" charset="0"/>
                <a:ea typeface="Aptos" panose="020B0004020202020204" pitchFamily="34" charset="0"/>
                <a:cs typeface="Arial" panose="020B0604020202020204" pitchFamily="34" charset="0"/>
              </a:rPr>
              <a:t>Präventionsprogramms</a:t>
            </a:r>
            <a:r>
              <a:rPr lang="de-AT" sz="1200" kern="100" dirty="0">
                <a:effectLst/>
                <a:latin typeface="Aptos" panose="020B0004020202020204" pitchFamily="34" charset="0"/>
                <a:ea typeface="Aptos" panose="020B0004020202020204" pitchFamily="34" charset="0"/>
                <a:cs typeface="Arial" panose="020B0604020202020204" pitchFamily="34" charset="0"/>
              </a:rPr>
              <a:t> (gießen, gelegentlich düngen). </a:t>
            </a:r>
            <a:r>
              <a:rPr lang="de-AT" sz="1200" b="1" kern="100" dirty="0">
                <a:effectLst/>
                <a:latin typeface="Aptos" panose="020B0004020202020204" pitchFamily="34" charset="0"/>
                <a:ea typeface="Aptos" panose="020B0004020202020204" pitchFamily="34" charset="0"/>
                <a:cs typeface="Arial" panose="020B0604020202020204" pitchFamily="34" charset="0"/>
              </a:rPr>
              <a:t>Rückschläge gehören zur Entwicklung dazu</a:t>
            </a:r>
            <a:r>
              <a:rPr lang="de-AT" sz="1200" kern="100" dirty="0">
                <a:effectLst/>
                <a:latin typeface="Aptos" panose="020B0004020202020204" pitchFamily="34" charset="0"/>
                <a:ea typeface="Aptos" panose="020B0004020202020204" pitchFamily="34" charset="0"/>
                <a:cs typeface="Arial" panose="020B0604020202020204" pitchFamily="34" charset="0"/>
              </a:rPr>
              <a:t>, dass bedeutet jedoch für Lehrerinnen und Lehrer </a:t>
            </a:r>
            <a:r>
              <a:rPr lang="de-AT" sz="1200" b="1" kern="100" dirty="0">
                <a:effectLst/>
                <a:latin typeface="Aptos" panose="020B0004020202020204" pitchFamily="34" charset="0"/>
                <a:ea typeface="Aptos" panose="020B0004020202020204" pitchFamily="34" charset="0"/>
                <a:cs typeface="Arial" panose="020B0604020202020204" pitchFamily="34" charset="0"/>
              </a:rPr>
              <a:t>regelmäßig mit Lions-Quest zu Arbeiten </a:t>
            </a:r>
            <a:r>
              <a:rPr lang="de-AT" sz="1200" kern="100" dirty="0">
                <a:effectLst/>
                <a:latin typeface="Aptos" panose="020B0004020202020204" pitchFamily="34" charset="0"/>
                <a:ea typeface="Aptos" panose="020B0004020202020204" pitchFamily="34" charset="0"/>
                <a:cs typeface="Arial" panose="020B0604020202020204" pitchFamily="34" charset="0"/>
              </a:rPr>
              <a:t>(Unkraut frei halten).</a:t>
            </a:r>
          </a:p>
          <a:p>
            <a:pPr>
              <a:lnSpc>
                <a:spcPct val="100000"/>
              </a:lnSpc>
              <a:spcAft>
                <a:spcPts val="800"/>
              </a:spcAft>
            </a:pPr>
            <a:r>
              <a:rPr lang="de-AT" sz="1200" kern="100" dirty="0">
                <a:effectLst/>
                <a:latin typeface="Aptos" panose="020B0004020202020204" pitchFamily="34" charset="0"/>
                <a:ea typeface="Aptos" panose="020B0004020202020204" pitchFamily="34" charset="0"/>
                <a:cs typeface="Arial" panose="020B0604020202020204" pitchFamily="34" charset="0"/>
              </a:rPr>
              <a:t>Dadurch wird die </a:t>
            </a:r>
            <a:r>
              <a:rPr lang="de-AT" sz="1200" b="1" kern="100" dirty="0">
                <a:effectLst/>
                <a:latin typeface="Aptos" panose="020B0004020202020204" pitchFamily="34" charset="0"/>
                <a:ea typeface="Aptos" panose="020B0004020202020204" pitchFamily="34" charset="0"/>
                <a:cs typeface="Arial" panose="020B0604020202020204" pitchFamily="34" charset="0"/>
              </a:rPr>
              <a:t>Entfaltung</a:t>
            </a:r>
            <a:r>
              <a:rPr lang="de-AT" sz="1200" kern="100" dirty="0">
                <a:effectLst/>
                <a:latin typeface="Aptos" panose="020B0004020202020204" pitchFamily="34" charset="0"/>
                <a:ea typeface="Aptos" panose="020B0004020202020204" pitchFamily="34" charset="0"/>
                <a:cs typeface="Arial" panose="020B0604020202020204" pitchFamily="34" charset="0"/>
              </a:rPr>
              <a:t> der </a:t>
            </a:r>
            <a:r>
              <a:rPr lang="de-AT" sz="1200" b="1" kern="100" dirty="0">
                <a:effectLst/>
                <a:latin typeface="Aptos" panose="020B0004020202020204" pitchFamily="34" charset="0"/>
                <a:ea typeface="Aptos" panose="020B0004020202020204" pitchFamily="34" charset="0"/>
                <a:cs typeface="Arial" panose="020B0604020202020204" pitchFamily="34" charset="0"/>
              </a:rPr>
              <a:t>sozialen Kompetenzen in der Sekundarstufe 1 </a:t>
            </a:r>
            <a:r>
              <a:rPr lang="de-AT" sz="1200" kern="100" dirty="0">
                <a:effectLst/>
                <a:latin typeface="Aptos" panose="020B0004020202020204" pitchFamily="34" charset="0"/>
                <a:ea typeface="Aptos" panose="020B0004020202020204" pitchFamily="34" charset="0"/>
                <a:cs typeface="Arial" panose="020B0604020202020204" pitchFamily="34" charset="0"/>
              </a:rPr>
              <a:t>gefördert und es wird zu einem </a:t>
            </a:r>
            <a:r>
              <a:rPr lang="de-AT" sz="1200" b="1" kern="100" dirty="0">
                <a:effectLst/>
                <a:latin typeface="Aptos" panose="020B0004020202020204" pitchFamily="34" charset="0"/>
                <a:ea typeface="Aptos" panose="020B0004020202020204" pitchFamily="34" charset="0"/>
                <a:cs typeface="Arial" panose="020B0604020202020204" pitchFamily="34" charset="0"/>
              </a:rPr>
              <a:t>Aufblühen</a:t>
            </a:r>
            <a:r>
              <a:rPr lang="de-AT" sz="1200" kern="100" dirty="0">
                <a:effectLst/>
                <a:latin typeface="Aptos" panose="020B0004020202020204" pitchFamily="34" charset="0"/>
                <a:ea typeface="Aptos" panose="020B0004020202020204" pitchFamily="34" charset="0"/>
                <a:cs typeface="Arial" panose="020B0604020202020204" pitchFamily="34" charset="0"/>
              </a:rPr>
              <a:t> kommen. </a:t>
            </a:r>
          </a:p>
          <a:p>
            <a:pPr>
              <a:lnSpc>
                <a:spcPct val="100000"/>
              </a:lnSpc>
              <a:spcAft>
                <a:spcPts val="800"/>
              </a:spcAft>
            </a:pPr>
            <a:r>
              <a:rPr lang="de-AT" sz="1200" kern="100" dirty="0">
                <a:effectLst/>
                <a:latin typeface="Aptos" panose="020B0004020202020204" pitchFamily="34" charset="0"/>
                <a:ea typeface="Aptos" panose="020B0004020202020204" pitchFamily="34" charset="0"/>
                <a:cs typeface="Arial" panose="020B0604020202020204" pitchFamily="34" charset="0"/>
              </a:rPr>
              <a:t>Das verdeutlicht das Zitat:</a:t>
            </a:r>
          </a:p>
        </p:txBody>
      </p:sp>
      <p:sp>
        <p:nvSpPr>
          <p:cNvPr id="5" name="Foliennummernplatzhalter 4">
            <a:extLst>
              <a:ext uri="{FF2B5EF4-FFF2-40B4-BE49-F238E27FC236}">
                <a16:creationId xmlns:a16="http://schemas.microsoft.com/office/drawing/2014/main" id="{1BD2B3CB-A915-D85A-A26C-E0C1F19228D7}"/>
              </a:ext>
            </a:extLst>
          </p:cNvPr>
          <p:cNvSpPr>
            <a:spLocks noGrp="1"/>
          </p:cNvSpPr>
          <p:nvPr>
            <p:ph type="sldNum" sz="quarter" idx="5"/>
          </p:nvPr>
        </p:nvSpPr>
        <p:spPr/>
        <p:txBody>
          <a:bodyPr/>
          <a:lstStyle/>
          <a:p>
            <a:fld id="{63E4A49A-EB0D-4737-AEE5-C84A27E50C67}" type="slidenum">
              <a:rPr lang="de-AT" smtClean="0"/>
              <a:t>14</a:t>
            </a:fld>
            <a:endParaRPr lang="de-AT"/>
          </a:p>
        </p:txBody>
      </p:sp>
    </p:spTree>
    <p:extLst>
      <p:ext uri="{BB962C8B-B14F-4D97-AF65-F5344CB8AC3E}">
        <p14:creationId xmlns:p14="http://schemas.microsoft.com/office/powerpoint/2010/main" val="2058314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nSpc>
                <a:spcPct val="100000"/>
              </a:lnSpc>
              <a:spcAft>
                <a:spcPts val="800"/>
              </a:spcAft>
            </a:pPr>
            <a:r>
              <a:rPr lang="de-AT" sz="1200" dirty="0">
                <a:effectLst/>
                <a:latin typeface="Arial" panose="020B0604020202020204" pitchFamily="34" charset="0"/>
                <a:ea typeface="Calibri" panose="020F0502020204030204" pitchFamily="34" charset="0"/>
                <a:cs typeface="Times New Roman" panose="02020603050405020304" pitchFamily="18" charset="0"/>
              </a:rPr>
              <a:t>Die vorliegende Masterthese widmet sich folgender Fragestellungen</a:t>
            </a:r>
            <a:r>
              <a:rPr lang="de-AT" sz="1200" b="1" dirty="0">
                <a:effectLst/>
                <a:latin typeface="Arial" panose="020B0604020202020204" pitchFamily="34" charset="0"/>
                <a:ea typeface="Calibri" panose="020F0502020204030204" pitchFamily="34" charset="0"/>
                <a:cs typeface="Times New Roman" panose="02020603050405020304" pitchFamily="18" charset="0"/>
              </a:rPr>
              <a:t>:</a:t>
            </a:r>
          </a:p>
          <a:p>
            <a:pPr>
              <a:lnSpc>
                <a:spcPct val="100000"/>
              </a:lnSpc>
              <a:spcAft>
                <a:spcPts val="800"/>
              </a:spcAft>
            </a:pPr>
            <a:r>
              <a:rPr lang="de-AT" sz="1200" b="1" dirty="0">
                <a:effectLst/>
                <a:latin typeface="Arial" panose="020B0604020202020204" pitchFamily="34" charset="0"/>
                <a:ea typeface="Calibri" panose="020F0502020204030204" pitchFamily="34" charset="0"/>
                <a:cs typeface="Times New Roman" panose="02020603050405020304" pitchFamily="18" charset="0"/>
              </a:rPr>
              <a:t>„Inwieweit trägt das Lions-Quest-Programm nach Ansicht von Lehrerinnen und Lehrern zur Bildung sozialer Kompetenzen bei Schülerinnen und Schülern in der Sekundarstufe 1 bei?“</a:t>
            </a:r>
          </a:p>
          <a:p>
            <a:pPr>
              <a:lnSpc>
                <a:spcPct val="100000"/>
              </a:lnSpc>
              <a:spcAft>
                <a:spcPts val="800"/>
              </a:spcAft>
            </a:pPr>
            <a:r>
              <a:rPr lang="de-AT" sz="1200" b="1" dirty="0">
                <a:effectLst/>
                <a:latin typeface="Arial" panose="020B0604020202020204" pitchFamily="34" charset="0"/>
                <a:ea typeface="Calibri" panose="020F0502020204030204" pitchFamily="34" charset="0"/>
                <a:cs typeface="Times New Roman" panose="02020603050405020304" pitchFamily="18" charset="0"/>
              </a:rPr>
              <a:t>UND</a:t>
            </a:r>
          </a:p>
          <a:p>
            <a:pPr>
              <a:lnSpc>
                <a:spcPct val="100000"/>
              </a:lnSpc>
              <a:spcAft>
                <a:spcPts val="800"/>
              </a:spcAft>
            </a:pPr>
            <a:r>
              <a:rPr lang="de-AT" sz="1200" b="1" dirty="0">
                <a:effectLst/>
                <a:latin typeface="Arial" panose="020B0604020202020204" pitchFamily="34" charset="0"/>
                <a:ea typeface="Calibri" panose="020F0502020204030204" pitchFamily="34" charset="0"/>
                <a:cs typeface="Times New Roman" panose="02020603050405020304" pitchFamily="18" charset="0"/>
              </a:rPr>
              <a:t>„Wie erleben Lehrerinnen und Lehrer das Lions-Quest-Programm?“</a:t>
            </a:r>
          </a:p>
          <a:p>
            <a:pPr>
              <a:lnSpc>
                <a:spcPct val="100000"/>
              </a:lnSpc>
              <a:spcAft>
                <a:spcPts val="800"/>
              </a:spcAft>
            </a:pPr>
            <a:endParaRPr lang="de-AT" sz="1200" b="1" dirty="0">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800"/>
              </a:spcAft>
              <a:buClrTx/>
              <a:buSzTx/>
              <a:buFontTx/>
              <a:buNone/>
              <a:tabLst/>
              <a:defRPr/>
            </a:pPr>
            <a:r>
              <a:rPr lang="de-AT" sz="1200" b="0" dirty="0">
                <a:effectLst/>
                <a:latin typeface="Arial" panose="020B0604020202020204" pitchFamily="34" charset="0"/>
                <a:ea typeface="Calibri" panose="020F0502020204030204" pitchFamily="34" charset="0"/>
                <a:cs typeface="Times New Roman" panose="02020603050405020304" pitchFamily="18" charset="0"/>
              </a:rPr>
              <a:t>Es wurde folgende Hypothesen aufgestellt:</a:t>
            </a:r>
          </a:p>
          <a:p>
            <a:pPr marL="0" marR="0" lvl="0" indent="0" algn="l" defTabSz="914400" rtl="0" eaLnBrk="1" fontAlgn="auto" latinLnBrk="0" hangingPunct="1">
              <a:lnSpc>
                <a:spcPct val="100000"/>
              </a:lnSpc>
              <a:spcBef>
                <a:spcPts val="0"/>
              </a:spcBef>
              <a:spcAft>
                <a:spcPts val="800"/>
              </a:spcAft>
              <a:buClrTx/>
              <a:buSzTx/>
              <a:buFontTx/>
              <a:buNone/>
              <a:tabLst/>
              <a:defRPr/>
            </a:pPr>
            <a:r>
              <a:rPr lang="de-AT" sz="1200" b="1" i="0" u="none" strike="noStrike" baseline="0" dirty="0">
                <a:solidFill>
                  <a:srgbClr val="000000"/>
                </a:solidFill>
                <a:latin typeface="Arial" panose="020B0604020202020204" pitchFamily="34" charset="0"/>
              </a:rPr>
              <a:t>„Das Lions-Quest-Programm wirkt sich positiv auf die Entwicklung sozialer Kompetenzen der Schülerinnen und Schüler aus.“ </a:t>
            </a:r>
            <a:endParaRPr lang="de-AT" sz="1200" b="0" i="0" u="none" strike="noStrike" baseline="0" dirty="0">
              <a:solidFill>
                <a:srgbClr val="000000"/>
              </a:solidFill>
              <a:latin typeface="Arial" panose="020B0604020202020204" pitchFamily="34" charset="0"/>
            </a:endParaRPr>
          </a:p>
          <a:p>
            <a:pPr marL="0" marR="0" lvl="0" indent="0" algn="l" defTabSz="914400" rtl="0" eaLnBrk="1" fontAlgn="auto" latinLnBrk="0" hangingPunct="1">
              <a:lnSpc>
                <a:spcPct val="100000"/>
              </a:lnSpc>
              <a:spcBef>
                <a:spcPts val="0"/>
              </a:spcBef>
              <a:spcAft>
                <a:spcPts val="800"/>
              </a:spcAft>
              <a:buClrTx/>
              <a:buSzTx/>
              <a:buFontTx/>
              <a:buNone/>
              <a:tabLst/>
              <a:defRPr/>
            </a:pPr>
            <a:r>
              <a:rPr lang="de-AT" sz="1200" b="0" i="0" u="none" strike="noStrike" baseline="0" dirty="0">
                <a:solidFill>
                  <a:srgbClr val="000000"/>
                </a:solidFill>
                <a:latin typeface="Arial" panose="020B0604020202020204" pitchFamily="34" charset="0"/>
              </a:rPr>
              <a:t>UND</a:t>
            </a:r>
          </a:p>
          <a:p>
            <a:pPr marL="0" marR="0" lvl="0" indent="0" algn="l" defTabSz="914400" rtl="0" eaLnBrk="1" fontAlgn="auto" latinLnBrk="0" hangingPunct="1">
              <a:lnSpc>
                <a:spcPct val="100000"/>
              </a:lnSpc>
              <a:spcBef>
                <a:spcPts val="0"/>
              </a:spcBef>
              <a:spcAft>
                <a:spcPts val="800"/>
              </a:spcAft>
              <a:buClrTx/>
              <a:buSzTx/>
              <a:buFontTx/>
              <a:buNone/>
              <a:tabLst/>
              <a:defRPr/>
            </a:pPr>
            <a:r>
              <a:rPr lang="de-AT" sz="1200" b="1" i="0" u="none" strike="noStrike" baseline="0" dirty="0">
                <a:solidFill>
                  <a:srgbClr val="000000"/>
                </a:solidFill>
                <a:latin typeface="Arial" panose="020B0604020202020204" pitchFamily="34" charset="0"/>
              </a:rPr>
              <a:t>„Lehrerinnen und Lehrer erleben das Programm als Bereicherung für den Schulalltag.“ </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de-AT" dirty="0"/>
          </a:p>
        </p:txBody>
      </p:sp>
      <p:sp>
        <p:nvSpPr>
          <p:cNvPr id="5" name="Foliennummernplatzhalter 4">
            <a:extLst>
              <a:ext uri="{FF2B5EF4-FFF2-40B4-BE49-F238E27FC236}">
                <a16:creationId xmlns:a16="http://schemas.microsoft.com/office/drawing/2014/main" id="{8124715C-E238-E9EA-2A58-CCA28E175FD1}"/>
              </a:ext>
            </a:extLst>
          </p:cNvPr>
          <p:cNvSpPr>
            <a:spLocks noGrp="1"/>
          </p:cNvSpPr>
          <p:nvPr>
            <p:ph type="sldNum" sz="quarter" idx="5"/>
          </p:nvPr>
        </p:nvSpPr>
        <p:spPr/>
        <p:txBody>
          <a:bodyPr/>
          <a:lstStyle/>
          <a:p>
            <a:fld id="{63E4A49A-EB0D-4737-AEE5-C84A27E50C67}" type="slidenum">
              <a:rPr lang="de-AT" smtClean="0"/>
              <a:t>2</a:t>
            </a:fld>
            <a:endParaRPr lang="de-AT"/>
          </a:p>
        </p:txBody>
      </p:sp>
    </p:spTree>
    <p:extLst>
      <p:ext uri="{BB962C8B-B14F-4D97-AF65-F5344CB8AC3E}">
        <p14:creationId xmlns:p14="http://schemas.microsoft.com/office/powerpoint/2010/main" val="34693849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R="35560">
              <a:lnSpc>
                <a:spcPct val="100000"/>
              </a:lnSpc>
              <a:spcAft>
                <a:spcPts val="800"/>
              </a:spcAft>
            </a:pPr>
            <a:r>
              <a:rPr lang="de-AT" sz="1200" dirty="0">
                <a:effectLst/>
                <a:latin typeface="Arial" panose="020B0604020202020204" pitchFamily="34" charset="0"/>
                <a:ea typeface="Calibri" panose="020F0502020204030204" pitchFamily="34" charset="0"/>
                <a:cs typeface="Times New Roman" panose="02020603050405020304" pitchFamily="18" charset="0"/>
              </a:rPr>
              <a:t>Im </a:t>
            </a:r>
            <a:r>
              <a:rPr lang="de-AT" sz="1200" b="1" dirty="0">
                <a:effectLst/>
                <a:latin typeface="Arial" panose="020B0604020202020204" pitchFamily="34" charset="0"/>
                <a:ea typeface="Calibri" panose="020F0502020204030204" pitchFamily="34" charset="0"/>
                <a:cs typeface="Times New Roman" panose="02020603050405020304" pitchFamily="18" charset="0"/>
              </a:rPr>
              <a:t>ersten Kapitel </a:t>
            </a:r>
            <a:r>
              <a:rPr lang="de-AT" sz="1200" dirty="0">
                <a:effectLst/>
                <a:latin typeface="Arial" panose="020B0604020202020204" pitchFamily="34" charset="0"/>
                <a:ea typeface="Calibri" panose="020F0502020204030204" pitchFamily="34" charset="0"/>
                <a:cs typeface="Times New Roman" panose="02020603050405020304" pitchFamily="18" charset="0"/>
              </a:rPr>
              <a:t>wird der Begriff „</a:t>
            </a:r>
            <a:r>
              <a:rPr lang="de-AT" sz="1200" b="1" dirty="0">
                <a:effectLst/>
                <a:latin typeface="Arial" panose="020B0604020202020204" pitchFamily="34" charset="0"/>
                <a:ea typeface="Calibri" panose="020F0502020204030204" pitchFamily="34" charset="0"/>
                <a:cs typeface="Times New Roman" panose="02020603050405020304" pitchFamily="18" charset="0"/>
              </a:rPr>
              <a:t>Soziale Kompetenz“ definiert </a:t>
            </a:r>
            <a:r>
              <a:rPr lang="de-AT" sz="1200" dirty="0">
                <a:effectLst/>
                <a:latin typeface="Arial" panose="020B0604020202020204" pitchFamily="34" charset="0"/>
                <a:ea typeface="Calibri" panose="020F0502020204030204" pitchFamily="34" charset="0"/>
                <a:cs typeface="Times New Roman" panose="02020603050405020304" pitchFamily="18" charset="0"/>
              </a:rPr>
              <a:t>und genauer </a:t>
            </a:r>
            <a:r>
              <a:rPr lang="de-AT" sz="1200" b="1" dirty="0">
                <a:effectLst/>
                <a:latin typeface="Arial" panose="020B0604020202020204" pitchFamily="34" charset="0"/>
                <a:ea typeface="Calibri" panose="020F0502020204030204" pitchFamily="34" charset="0"/>
                <a:cs typeface="Times New Roman" panose="02020603050405020304" pitchFamily="18" charset="0"/>
              </a:rPr>
              <a:t>erläutert</a:t>
            </a:r>
            <a:r>
              <a:rPr lang="de-AT" sz="1200" dirty="0">
                <a:effectLst/>
                <a:latin typeface="Arial" panose="020B0604020202020204" pitchFamily="34" charset="0"/>
                <a:ea typeface="Calibri" panose="020F0502020204030204" pitchFamily="34" charset="0"/>
                <a:cs typeface="Times New Roman" panose="02020603050405020304" pitchFamily="18" charset="0"/>
              </a:rPr>
              <a:t>. </a:t>
            </a:r>
            <a:br>
              <a:rPr lang="de-AT" sz="1200" dirty="0">
                <a:effectLst/>
                <a:latin typeface="Arial" panose="020B0604020202020204" pitchFamily="34" charset="0"/>
                <a:ea typeface="Calibri" panose="020F0502020204030204" pitchFamily="34" charset="0"/>
                <a:cs typeface="Times New Roman" panose="02020603050405020304" pitchFamily="18" charset="0"/>
              </a:rPr>
            </a:br>
            <a:r>
              <a:rPr lang="de-AT" sz="1200" dirty="0">
                <a:effectLst/>
                <a:latin typeface="Arial" panose="020B0604020202020204" pitchFamily="34" charset="0"/>
                <a:ea typeface="Calibri" panose="020F0502020204030204" pitchFamily="34" charset="0"/>
                <a:cs typeface="Times New Roman" panose="02020603050405020304" pitchFamily="18" charset="0"/>
              </a:rPr>
              <a:t>Anschließend wird die </a:t>
            </a:r>
            <a:r>
              <a:rPr lang="de-AT" sz="1200" b="1" dirty="0">
                <a:effectLst/>
                <a:latin typeface="Arial" panose="020B0604020202020204" pitchFamily="34" charset="0"/>
                <a:ea typeface="Calibri" panose="020F0502020204030204" pitchFamily="34" charset="0"/>
                <a:cs typeface="Times New Roman" panose="02020603050405020304" pitchFamily="18" charset="0"/>
              </a:rPr>
              <a:t>Entwicklung sozialer Kompetenzen </a:t>
            </a:r>
            <a:r>
              <a:rPr lang="de-AT" sz="1200" dirty="0">
                <a:effectLst/>
                <a:latin typeface="Arial" panose="020B0604020202020204" pitchFamily="34" charset="0"/>
                <a:ea typeface="Calibri" panose="020F0502020204030204" pitchFamily="34" charset="0"/>
                <a:cs typeface="Times New Roman" panose="02020603050405020304" pitchFamily="18" charset="0"/>
              </a:rPr>
              <a:t>im Kapitel zwei beschrieben. Es beginnt mit der v</a:t>
            </a:r>
            <a:r>
              <a:rPr lang="de-AT" sz="1200" b="1" dirty="0">
                <a:effectLst/>
                <a:latin typeface="Arial" panose="020B0604020202020204" pitchFamily="34" charset="0"/>
                <a:ea typeface="Calibri" panose="020F0502020204030204" pitchFamily="34" charset="0"/>
                <a:cs typeface="Times New Roman" panose="02020603050405020304" pitchFamily="18" charset="0"/>
              </a:rPr>
              <a:t>orgeburtlichen Entwicklung </a:t>
            </a:r>
            <a:r>
              <a:rPr lang="de-AT" sz="1200" dirty="0">
                <a:effectLst/>
                <a:latin typeface="Arial" panose="020B0604020202020204" pitchFamily="34" charset="0"/>
                <a:ea typeface="Calibri" panose="020F0502020204030204" pitchFamily="34" charset="0"/>
                <a:cs typeface="Times New Roman" panose="02020603050405020304" pitchFamily="18" charset="0"/>
              </a:rPr>
              <a:t>und frühesten </a:t>
            </a:r>
            <a:r>
              <a:rPr lang="de-AT" sz="1200" b="1" dirty="0">
                <a:effectLst/>
                <a:latin typeface="Arial" panose="020B0604020202020204" pitchFamily="34" charset="0"/>
                <a:ea typeface="Calibri" panose="020F0502020204030204" pitchFamily="34" charset="0"/>
                <a:cs typeface="Times New Roman" panose="02020603050405020304" pitchFamily="18" charset="0"/>
              </a:rPr>
              <a:t>Kindheit </a:t>
            </a:r>
            <a:r>
              <a:rPr lang="de-AT" sz="1200" dirty="0">
                <a:effectLst/>
                <a:latin typeface="Arial" panose="020B0604020202020204" pitchFamily="34" charset="0"/>
                <a:ea typeface="Calibri" panose="020F0502020204030204" pitchFamily="34" charset="0"/>
                <a:cs typeface="Times New Roman" panose="02020603050405020304" pitchFamily="18" charset="0"/>
              </a:rPr>
              <a:t>(0 – 2 Jahre), danach folgt die frühe Kindheit (3 – 6 Jahre), die mittlere und späte Kindheit (6 – 11 Jahre) bis zum </a:t>
            </a:r>
            <a:r>
              <a:rPr lang="de-AT" sz="1200" b="1" dirty="0">
                <a:effectLst/>
                <a:latin typeface="Arial" panose="020B0604020202020204" pitchFamily="34" charset="0"/>
                <a:ea typeface="Calibri" panose="020F0502020204030204" pitchFamily="34" charset="0"/>
                <a:cs typeface="Times New Roman" panose="02020603050405020304" pitchFamily="18" charset="0"/>
              </a:rPr>
              <a:t>Jugendalter</a:t>
            </a:r>
            <a:r>
              <a:rPr lang="de-AT" sz="1200" dirty="0">
                <a:effectLst/>
                <a:latin typeface="Arial" panose="020B0604020202020204" pitchFamily="34" charset="0"/>
                <a:ea typeface="Calibri" panose="020F0502020204030204" pitchFamily="34" charset="0"/>
                <a:cs typeface="Times New Roman" panose="02020603050405020304" pitchFamily="18" charset="0"/>
              </a:rPr>
              <a:t> (10 – 20 Jahre). In diesem Zusammenhang wird auch näher auf den </a:t>
            </a:r>
            <a:r>
              <a:rPr lang="de-AT" sz="1200" b="1" dirty="0">
                <a:effectLst/>
                <a:latin typeface="Arial" panose="020B0604020202020204" pitchFamily="34" charset="0"/>
                <a:ea typeface="Calibri" panose="020F0502020204030204" pitchFamily="34" charset="0"/>
                <a:cs typeface="Times New Roman" panose="02020603050405020304" pitchFamily="18" charset="0"/>
              </a:rPr>
              <a:t>Persönlichkeitsbegriff</a:t>
            </a:r>
            <a:r>
              <a:rPr lang="de-AT" sz="1200" dirty="0">
                <a:effectLst/>
                <a:latin typeface="Arial" panose="020B0604020202020204" pitchFamily="34" charset="0"/>
                <a:ea typeface="Calibri" panose="020F0502020204030204" pitchFamily="34" charset="0"/>
                <a:cs typeface="Times New Roman" panose="02020603050405020304" pitchFamily="18" charset="0"/>
              </a:rPr>
              <a:t> eingegangen.</a:t>
            </a:r>
          </a:p>
          <a:p>
            <a:pPr marR="35560">
              <a:lnSpc>
                <a:spcPct val="100000"/>
              </a:lnSpc>
              <a:spcAft>
                <a:spcPts val="800"/>
              </a:spcAft>
            </a:pPr>
            <a:r>
              <a:rPr lang="de-AT" sz="1200" dirty="0">
                <a:effectLst/>
                <a:latin typeface="Arial" panose="020B0604020202020204" pitchFamily="34" charset="0"/>
                <a:ea typeface="Calibri" panose="020F0502020204030204" pitchFamily="34" charset="0"/>
                <a:cs typeface="Times New Roman" panose="02020603050405020304" pitchFamily="18" charset="0"/>
              </a:rPr>
              <a:t>Das </a:t>
            </a:r>
            <a:r>
              <a:rPr lang="de-AT" sz="1200" b="1" dirty="0">
                <a:effectLst/>
                <a:latin typeface="Arial" panose="020B0604020202020204" pitchFamily="34" charset="0"/>
                <a:ea typeface="Calibri" panose="020F0502020204030204" pitchFamily="34" charset="0"/>
                <a:cs typeface="Times New Roman" panose="02020603050405020304" pitchFamily="18" charset="0"/>
              </a:rPr>
              <a:t>Kapitel drei </a:t>
            </a:r>
            <a:r>
              <a:rPr lang="de-AT" sz="1200" dirty="0">
                <a:effectLst/>
                <a:latin typeface="Arial" panose="020B0604020202020204" pitchFamily="34" charset="0"/>
                <a:ea typeface="Calibri" panose="020F0502020204030204" pitchFamily="34" charset="0"/>
                <a:cs typeface="Times New Roman" panose="02020603050405020304" pitchFamily="18" charset="0"/>
              </a:rPr>
              <a:t>handelt vom </a:t>
            </a:r>
            <a:r>
              <a:rPr lang="de-AT" sz="1200" b="1" dirty="0">
                <a:effectLst/>
                <a:latin typeface="Arial" panose="020B0604020202020204" pitchFamily="34" charset="0"/>
                <a:ea typeface="Calibri" panose="020F0502020204030204" pitchFamily="34" charset="0"/>
                <a:cs typeface="Times New Roman" panose="02020603050405020304" pitchFamily="18" charset="0"/>
              </a:rPr>
              <a:t>Präventionsprogramm</a:t>
            </a:r>
            <a:r>
              <a:rPr lang="de-AT" sz="1200" dirty="0">
                <a:effectLst/>
                <a:latin typeface="Arial" panose="020B0604020202020204" pitchFamily="34" charset="0"/>
                <a:ea typeface="Calibri" panose="020F0502020204030204" pitchFamily="34" charset="0"/>
                <a:cs typeface="Times New Roman" panose="02020603050405020304" pitchFamily="18" charset="0"/>
              </a:rPr>
              <a:t> Lions-Quest „Erwachsen werden“. Es geht genauer auf das </a:t>
            </a:r>
            <a:r>
              <a:rPr lang="de-AT" sz="1200" b="1" dirty="0">
                <a:effectLst/>
                <a:latin typeface="Arial" panose="020B0604020202020204" pitchFamily="34" charset="0"/>
                <a:ea typeface="Calibri" panose="020F0502020204030204" pitchFamily="34" charset="0"/>
                <a:cs typeface="Times New Roman" panose="02020603050405020304" pitchFamily="18" charset="0"/>
              </a:rPr>
              <a:t>Ziel</a:t>
            </a:r>
            <a:r>
              <a:rPr lang="de-AT" sz="1200" dirty="0">
                <a:effectLst/>
                <a:latin typeface="Arial" panose="020B0604020202020204" pitchFamily="34" charset="0"/>
                <a:ea typeface="Calibri" panose="020F0502020204030204" pitchFamily="34" charset="0"/>
                <a:cs typeface="Times New Roman" panose="02020603050405020304" pitchFamily="18" charset="0"/>
              </a:rPr>
              <a:t>, die </a:t>
            </a:r>
            <a:r>
              <a:rPr lang="de-AT" sz="1200" b="1" dirty="0">
                <a:effectLst/>
                <a:latin typeface="Arial" panose="020B0604020202020204" pitchFamily="34" charset="0"/>
                <a:ea typeface="Calibri" panose="020F0502020204030204" pitchFamily="34" charset="0"/>
                <a:cs typeface="Times New Roman" panose="02020603050405020304" pitchFamily="18" charset="0"/>
              </a:rPr>
              <a:t>Rahmenbedingungen</a:t>
            </a:r>
            <a:r>
              <a:rPr lang="de-AT" sz="1200" dirty="0">
                <a:effectLst/>
                <a:latin typeface="Arial" panose="020B0604020202020204" pitchFamily="34" charset="0"/>
                <a:ea typeface="Calibri" panose="020F0502020204030204" pitchFamily="34" charset="0"/>
                <a:cs typeface="Times New Roman" panose="02020603050405020304" pitchFamily="18" charset="0"/>
              </a:rPr>
              <a:t> und den </a:t>
            </a:r>
            <a:r>
              <a:rPr lang="de-AT" sz="1200" b="1" dirty="0">
                <a:effectLst/>
                <a:latin typeface="Arial" panose="020B0604020202020204" pitchFamily="34" charset="0"/>
                <a:ea typeface="Calibri" panose="020F0502020204030204" pitchFamily="34" charset="0"/>
                <a:cs typeface="Times New Roman" panose="02020603050405020304" pitchFamily="18" charset="0"/>
              </a:rPr>
              <a:t>Stand der Forschung </a:t>
            </a:r>
            <a:r>
              <a:rPr lang="de-AT" sz="1200" dirty="0">
                <a:effectLst/>
                <a:latin typeface="Arial" panose="020B0604020202020204" pitchFamily="34" charset="0"/>
                <a:ea typeface="Calibri" panose="020F0502020204030204" pitchFamily="34" charset="0"/>
                <a:cs typeface="Times New Roman" panose="02020603050405020304" pitchFamily="18" charset="0"/>
              </a:rPr>
              <a:t>des Programmes ein. Abschließend werden in diesem Kapitel </a:t>
            </a:r>
            <a:r>
              <a:rPr lang="de-AT" sz="1200" b="1" dirty="0">
                <a:effectLst/>
                <a:latin typeface="Arial" panose="020B0604020202020204" pitchFamily="34" charset="0"/>
                <a:ea typeface="Calibri" panose="020F0502020204030204" pitchFamily="34" charset="0"/>
                <a:cs typeface="Times New Roman" panose="02020603050405020304" pitchFamily="18" charset="0"/>
              </a:rPr>
              <a:t>Praxisbeispiele aus der Sekundarstufe 1 </a:t>
            </a:r>
            <a:r>
              <a:rPr lang="de-AT" sz="1200" dirty="0">
                <a:effectLst/>
                <a:latin typeface="Arial" panose="020B0604020202020204" pitchFamily="34" charset="0"/>
                <a:ea typeface="Calibri" panose="020F0502020204030204" pitchFamily="34" charset="0"/>
                <a:cs typeface="Times New Roman" panose="02020603050405020304" pitchFamily="18" charset="0"/>
              </a:rPr>
              <a:t>vorgestellt.  </a:t>
            </a:r>
            <a:endParaRPr lang="de-AT" dirty="0"/>
          </a:p>
        </p:txBody>
      </p:sp>
      <p:sp>
        <p:nvSpPr>
          <p:cNvPr id="5" name="Foliennummernplatzhalter 4">
            <a:extLst>
              <a:ext uri="{FF2B5EF4-FFF2-40B4-BE49-F238E27FC236}">
                <a16:creationId xmlns:a16="http://schemas.microsoft.com/office/drawing/2014/main" id="{50EA95A1-18B7-F01E-5485-2776F0A2AED8}"/>
              </a:ext>
            </a:extLst>
          </p:cNvPr>
          <p:cNvSpPr>
            <a:spLocks noGrp="1"/>
          </p:cNvSpPr>
          <p:nvPr>
            <p:ph type="sldNum" sz="quarter" idx="5"/>
          </p:nvPr>
        </p:nvSpPr>
        <p:spPr/>
        <p:txBody>
          <a:bodyPr/>
          <a:lstStyle/>
          <a:p>
            <a:fld id="{63E4A49A-EB0D-4737-AEE5-C84A27E50C67}" type="slidenum">
              <a:rPr lang="de-AT" smtClean="0"/>
              <a:t>3</a:t>
            </a:fld>
            <a:endParaRPr lang="de-AT"/>
          </a:p>
        </p:txBody>
      </p:sp>
    </p:spTree>
    <p:extLst>
      <p:ext uri="{BB962C8B-B14F-4D97-AF65-F5344CB8AC3E}">
        <p14:creationId xmlns:p14="http://schemas.microsoft.com/office/powerpoint/2010/main" val="38093507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7A18B3-DDED-DB4E-90D8-51E995E8DBD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A11245D-AFF9-66C1-17DC-659D183DF38E}"/>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2753445F-6E87-B50A-3357-E15ECD977B3A}"/>
              </a:ext>
            </a:extLst>
          </p:cNvPr>
          <p:cNvSpPr>
            <a:spLocks noGrp="1"/>
          </p:cNvSpPr>
          <p:nvPr>
            <p:ph type="body" idx="1"/>
          </p:nvPr>
        </p:nvSpPr>
        <p:spPr/>
        <p:txBody>
          <a:bodyPr/>
          <a:lstStyle/>
          <a:p>
            <a:pPr marR="35560">
              <a:lnSpc>
                <a:spcPct val="100000"/>
              </a:lnSpc>
              <a:spcAft>
                <a:spcPts val="800"/>
              </a:spcAft>
            </a:pPr>
            <a:r>
              <a:rPr lang="de-DE" sz="1200" b="0" i="0" u="none" strike="noStrike" kern="1200" baseline="0" dirty="0">
                <a:solidFill>
                  <a:schemeClr val="tx1"/>
                </a:solidFill>
                <a:latin typeface="+mn-lt"/>
                <a:ea typeface="+mn-ea"/>
                <a:cs typeface="+mn-cs"/>
              </a:rPr>
              <a:t>Aus dem Unterkapitel Jugendalter sind folgende Punkte von Bedeutung:</a:t>
            </a:r>
            <a:br>
              <a:rPr lang="de-DE" sz="1200" b="0" i="0" u="none" strike="noStrike" kern="1200" baseline="0" dirty="0">
                <a:solidFill>
                  <a:schemeClr val="tx1"/>
                </a:solidFill>
                <a:latin typeface="+mn-lt"/>
                <a:ea typeface="+mn-ea"/>
                <a:cs typeface="+mn-cs"/>
              </a:rPr>
            </a:br>
            <a:r>
              <a:rPr lang="de-DE" sz="1200" b="0" i="0" u="none" strike="noStrike" kern="1200" baseline="0" dirty="0">
                <a:solidFill>
                  <a:schemeClr val="tx1"/>
                </a:solidFill>
                <a:latin typeface="+mn-lt"/>
                <a:ea typeface="+mn-ea"/>
                <a:cs typeface="+mn-cs"/>
              </a:rPr>
              <a:t>Im Jugendalter macht das </a:t>
            </a:r>
            <a:r>
              <a:rPr lang="de-DE" sz="1200" b="1" i="0" u="none" strike="noStrike" kern="1200" baseline="0" dirty="0">
                <a:solidFill>
                  <a:schemeClr val="tx1"/>
                </a:solidFill>
                <a:latin typeface="+mn-lt"/>
                <a:ea typeface="+mn-ea"/>
                <a:cs typeface="+mn-cs"/>
              </a:rPr>
              <a:t>Gehirn eine Veränderung in Struktur und Funktionsweise </a:t>
            </a:r>
            <a:r>
              <a:rPr lang="de-DE" sz="1200" b="0" i="0" u="none" strike="noStrike" kern="1200" baseline="0" dirty="0">
                <a:solidFill>
                  <a:schemeClr val="tx1"/>
                </a:solidFill>
                <a:latin typeface="+mn-lt"/>
                <a:ea typeface="+mn-ea"/>
                <a:cs typeface="+mn-cs"/>
              </a:rPr>
              <a:t>durch, was Einfluss auf das Verhalten der Jugendlichen hat. </a:t>
            </a:r>
          </a:p>
          <a:p>
            <a:pPr marR="35560">
              <a:lnSpc>
                <a:spcPct val="100000"/>
              </a:lnSpc>
              <a:spcAft>
                <a:spcPts val="800"/>
              </a:spcAft>
            </a:pPr>
            <a:r>
              <a:rPr lang="de-DE" sz="1200" b="0" i="0" u="none" strike="noStrike" kern="1200" baseline="0" dirty="0">
                <a:solidFill>
                  <a:schemeClr val="tx1"/>
                </a:solidFill>
                <a:latin typeface="+mn-lt"/>
                <a:ea typeface="+mn-ea"/>
                <a:cs typeface="+mn-cs"/>
              </a:rPr>
              <a:t>Das führt zum Spannungsfeld der eigenen </a:t>
            </a:r>
            <a:r>
              <a:rPr lang="de-DE" sz="1200" b="1" i="0" u="none" strike="noStrike" kern="1200" baseline="0" dirty="0">
                <a:solidFill>
                  <a:schemeClr val="tx1"/>
                </a:solidFill>
                <a:latin typeface="+mn-lt"/>
                <a:ea typeface="+mn-ea"/>
                <a:cs typeface="+mn-cs"/>
              </a:rPr>
              <a:t>Emotionalität</a:t>
            </a:r>
            <a:r>
              <a:rPr lang="de-DE" sz="1200" b="0" i="0" u="none" strike="noStrike" kern="1200" baseline="0" dirty="0">
                <a:solidFill>
                  <a:schemeClr val="tx1"/>
                </a:solidFill>
                <a:latin typeface="+mn-lt"/>
                <a:ea typeface="+mn-ea"/>
                <a:cs typeface="+mn-cs"/>
              </a:rPr>
              <a:t> und der </a:t>
            </a:r>
            <a:r>
              <a:rPr lang="de-DE" sz="1200" b="1" i="0" u="none" strike="noStrike" kern="1200" baseline="0" dirty="0">
                <a:solidFill>
                  <a:schemeClr val="tx1"/>
                </a:solidFill>
                <a:latin typeface="+mn-lt"/>
                <a:ea typeface="+mn-ea"/>
                <a:cs typeface="+mn-cs"/>
              </a:rPr>
              <a:t>reduzierten kognitiven Kontrolle.</a:t>
            </a:r>
            <a:endParaRPr lang="de-DE" sz="1200" b="0" i="0" u="none" strike="noStrike" kern="1200" baseline="0" dirty="0">
              <a:solidFill>
                <a:schemeClr val="tx1"/>
              </a:solidFill>
              <a:latin typeface="+mn-lt"/>
              <a:ea typeface="+mn-ea"/>
              <a:cs typeface="+mn-cs"/>
            </a:endParaRPr>
          </a:p>
          <a:p>
            <a:pPr marR="35560">
              <a:lnSpc>
                <a:spcPct val="100000"/>
              </a:lnSpc>
              <a:spcAft>
                <a:spcPts val="800"/>
              </a:spcAft>
            </a:pPr>
            <a:r>
              <a:rPr lang="de-DE" sz="1200" b="0" i="0" u="none" strike="noStrike" kern="1200" baseline="0" dirty="0">
                <a:solidFill>
                  <a:schemeClr val="tx1"/>
                </a:solidFill>
                <a:latin typeface="+mn-lt"/>
                <a:ea typeface="+mn-ea"/>
                <a:cs typeface="+mn-cs"/>
              </a:rPr>
              <a:t>Das Streben nach </a:t>
            </a:r>
            <a:r>
              <a:rPr lang="de-DE" sz="1200" b="1" i="0" u="none" strike="noStrike" kern="1200" baseline="0" dirty="0">
                <a:solidFill>
                  <a:schemeClr val="tx1"/>
                </a:solidFill>
                <a:latin typeface="+mn-lt"/>
                <a:ea typeface="+mn-ea"/>
                <a:cs typeface="+mn-cs"/>
              </a:rPr>
              <a:t>sozialer Anerkennung </a:t>
            </a:r>
            <a:r>
              <a:rPr lang="de-DE" sz="1200" b="0" i="0" u="none" strike="noStrike" kern="1200" baseline="0" dirty="0">
                <a:solidFill>
                  <a:schemeClr val="tx1"/>
                </a:solidFill>
                <a:latin typeface="+mn-lt"/>
                <a:ea typeface="+mn-ea"/>
                <a:cs typeface="+mn-cs"/>
              </a:rPr>
              <a:t>führt zu einer </a:t>
            </a:r>
            <a:r>
              <a:rPr lang="de-DE" sz="1200" b="1" i="0" u="none" strike="noStrike" kern="1200" baseline="0" dirty="0">
                <a:solidFill>
                  <a:schemeClr val="tx1"/>
                </a:solidFill>
                <a:latin typeface="+mn-lt"/>
                <a:ea typeface="+mn-ea"/>
                <a:cs typeface="+mn-cs"/>
              </a:rPr>
              <a:t>erhöhten Risikobereitschaft </a:t>
            </a:r>
            <a:r>
              <a:rPr lang="de-DE" sz="1200" b="0" i="0" u="none" strike="noStrike" kern="1200" baseline="0" dirty="0">
                <a:solidFill>
                  <a:schemeClr val="tx1"/>
                </a:solidFill>
                <a:latin typeface="+mn-lt"/>
                <a:ea typeface="+mn-ea"/>
                <a:cs typeface="+mn-cs"/>
              </a:rPr>
              <a:t>bei Jugendlichen.</a:t>
            </a:r>
          </a:p>
          <a:p>
            <a:pPr marR="35560">
              <a:lnSpc>
                <a:spcPct val="100000"/>
              </a:lnSpc>
              <a:spcAft>
                <a:spcPts val="800"/>
              </a:spcAft>
            </a:pPr>
            <a:r>
              <a:rPr lang="de-DE" sz="1200" b="0" i="0" u="none" strike="noStrike" kern="1200" baseline="0" dirty="0">
                <a:solidFill>
                  <a:schemeClr val="tx1"/>
                </a:solidFill>
                <a:latin typeface="+mn-lt"/>
                <a:ea typeface="+mn-ea"/>
                <a:cs typeface="+mn-cs"/>
              </a:rPr>
              <a:t>Das Selbstbild hat in der Jugendzeit seinen Tiefpunkt erreicht. </a:t>
            </a:r>
          </a:p>
          <a:p>
            <a:pPr>
              <a:lnSpc>
                <a:spcPct val="100000"/>
              </a:lnSpc>
            </a:pPr>
            <a:r>
              <a:rPr lang="de-DE" sz="1200" b="0" i="0" u="none" strike="noStrike" kern="1200" baseline="0" dirty="0">
                <a:solidFill>
                  <a:schemeClr val="tx1"/>
                </a:solidFill>
                <a:latin typeface="+mn-lt"/>
                <a:ea typeface="+mn-ea"/>
                <a:cs typeface="+mn-cs"/>
              </a:rPr>
              <a:t>Die </a:t>
            </a:r>
            <a:r>
              <a:rPr lang="de-DE" sz="1200" b="1" i="0" u="none" strike="noStrike" kern="1200" baseline="0" dirty="0">
                <a:solidFill>
                  <a:schemeClr val="tx1"/>
                </a:solidFill>
                <a:latin typeface="+mn-lt"/>
                <a:ea typeface="+mn-ea"/>
                <a:cs typeface="+mn-cs"/>
              </a:rPr>
              <a:t>Emotionsregulation</a:t>
            </a:r>
            <a:r>
              <a:rPr lang="de-DE" sz="1200" b="0" i="0" u="none" strike="noStrike" kern="1200" baseline="0" dirty="0">
                <a:solidFill>
                  <a:schemeClr val="tx1"/>
                </a:solidFill>
                <a:latin typeface="+mn-lt"/>
                <a:ea typeface="+mn-ea"/>
                <a:cs typeface="+mn-cs"/>
              </a:rPr>
              <a:t> in der Adoleszenz hängt wesentlich von der </a:t>
            </a:r>
            <a:r>
              <a:rPr lang="de-DE" sz="1200" b="1" i="0" u="none" strike="noStrike" kern="1200" baseline="0" dirty="0">
                <a:solidFill>
                  <a:schemeClr val="tx1"/>
                </a:solidFill>
                <a:latin typeface="+mn-lt"/>
                <a:ea typeface="+mn-ea"/>
                <a:cs typeface="+mn-cs"/>
              </a:rPr>
              <a:t>Vorbildwirkung</a:t>
            </a:r>
            <a:r>
              <a:rPr lang="de-DE" sz="1200" b="0" i="0" u="none" strike="noStrike" kern="1200" baseline="0" dirty="0">
                <a:solidFill>
                  <a:schemeClr val="tx1"/>
                </a:solidFill>
                <a:latin typeface="+mn-lt"/>
                <a:ea typeface="+mn-ea"/>
                <a:cs typeface="+mn-cs"/>
              </a:rPr>
              <a:t> ab. Das </a:t>
            </a:r>
            <a:r>
              <a:rPr lang="de-DE" sz="1200" b="1" i="0" u="none" strike="noStrike" kern="1200" baseline="0" dirty="0">
                <a:solidFill>
                  <a:schemeClr val="tx1"/>
                </a:solidFill>
                <a:latin typeface="+mn-lt"/>
                <a:ea typeface="+mn-ea"/>
                <a:cs typeface="+mn-cs"/>
              </a:rPr>
              <a:t>Regulationsverhalten</a:t>
            </a:r>
            <a:r>
              <a:rPr lang="de-DE" sz="1200" b="0" i="0" u="none" strike="noStrike" kern="1200" baseline="0" dirty="0">
                <a:solidFill>
                  <a:schemeClr val="tx1"/>
                </a:solidFill>
                <a:latin typeface="+mn-lt"/>
                <a:ea typeface="+mn-ea"/>
                <a:cs typeface="+mn-cs"/>
              </a:rPr>
              <a:t> bei den Jugendlichen kann sehr unterschiedlich aussehen. Es gibt Jugendliche, die ihre Gefühle gut unterdrücken können. Andere sind in Bezug auf ihre Gefühle zurückhaltender und wiederum andere können ihre Gefühle kaum zurückhalten. Dies führt zu Emotionsregulationsstrategien, die nicht zielführend sind, wie Wutausbrüche oder endlose Gedanken über eigene Probleme (Jenni, 2021, S. 382). </a:t>
            </a:r>
          </a:p>
        </p:txBody>
      </p:sp>
      <p:sp>
        <p:nvSpPr>
          <p:cNvPr id="5" name="Foliennummernplatzhalter 4">
            <a:extLst>
              <a:ext uri="{FF2B5EF4-FFF2-40B4-BE49-F238E27FC236}">
                <a16:creationId xmlns:a16="http://schemas.microsoft.com/office/drawing/2014/main" id="{0E6487A0-1B5B-2A6A-8F4E-ADE7FBD67B1F}"/>
              </a:ext>
            </a:extLst>
          </p:cNvPr>
          <p:cNvSpPr>
            <a:spLocks noGrp="1"/>
          </p:cNvSpPr>
          <p:nvPr>
            <p:ph type="sldNum" sz="quarter" idx="5"/>
          </p:nvPr>
        </p:nvSpPr>
        <p:spPr/>
        <p:txBody>
          <a:bodyPr/>
          <a:lstStyle/>
          <a:p>
            <a:fld id="{63E4A49A-EB0D-4737-AEE5-C84A27E50C67}" type="slidenum">
              <a:rPr lang="de-AT" smtClean="0"/>
              <a:t>4</a:t>
            </a:fld>
            <a:endParaRPr lang="de-AT"/>
          </a:p>
        </p:txBody>
      </p:sp>
    </p:spTree>
    <p:extLst>
      <p:ext uri="{BB962C8B-B14F-4D97-AF65-F5344CB8AC3E}">
        <p14:creationId xmlns:p14="http://schemas.microsoft.com/office/powerpoint/2010/main" val="42259405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200" b="0" i="0" u="none" strike="noStrike" kern="1200" baseline="0" dirty="0">
                <a:solidFill>
                  <a:schemeClr val="tx1"/>
                </a:solidFill>
                <a:latin typeface="+mn-lt"/>
                <a:ea typeface="+mn-ea"/>
                <a:cs typeface="+mn-cs"/>
              </a:rPr>
              <a:t>Im Handbuch von Wilms und Wilms (2014, S. 8) wird betont, dass eine gezielte Förderung des </a:t>
            </a:r>
            <a:r>
              <a:rPr lang="de-DE" sz="1200" b="1" i="0" u="none" strike="noStrike" kern="1200" baseline="0" dirty="0">
                <a:solidFill>
                  <a:schemeClr val="tx1"/>
                </a:solidFill>
                <a:latin typeface="+mn-lt"/>
                <a:ea typeface="+mn-ea"/>
                <a:cs typeface="+mn-cs"/>
              </a:rPr>
              <a:t>Lernens</a:t>
            </a:r>
            <a:r>
              <a:rPr lang="de-DE" sz="1200" b="0" i="0" u="none" strike="noStrike" kern="1200" baseline="0" dirty="0">
                <a:solidFill>
                  <a:schemeClr val="tx1"/>
                </a:solidFill>
                <a:latin typeface="+mn-lt"/>
                <a:ea typeface="+mn-ea"/>
                <a:cs typeface="+mn-cs"/>
              </a:rPr>
              <a:t> und der </a:t>
            </a:r>
            <a:r>
              <a:rPr lang="de-DE" sz="1200" b="1" i="0" u="none" strike="noStrike" kern="1200" baseline="0" dirty="0">
                <a:solidFill>
                  <a:schemeClr val="tx1"/>
                </a:solidFill>
                <a:latin typeface="+mn-lt"/>
                <a:ea typeface="+mn-ea"/>
                <a:cs typeface="+mn-cs"/>
              </a:rPr>
              <a:t>Persönlichkeitsentwicklung</a:t>
            </a:r>
            <a:r>
              <a:rPr lang="de-DE" sz="1200" b="0" i="0" u="none" strike="noStrike" kern="1200" baseline="0" dirty="0">
                <a:solidFill>
                  <a:schemeClr val="tx1"/>
                </a:solidFill>
                <a:latin typeface="+mn-lt"/>
                <a:ea typeface="+mn-ea"/>
                <a:cs typeface="+mn-cs"/>
              </a:rPr>
              <a:t> in der Schule bedeutsam ist,</a:t>
            </a:r>
          </a:p>
          <a:p>
            <a:r>
              <a:rPr lang="de-DE" sz="1200" b="0" i="0" u="none" strike="noStrike" kern="1200" baseline="0" dirty="0">
                <a:solidFill>
                  <a:schemeClr val="tx1"/>
                </a:solidFill>
                <a:latin typeface="+mn-lt"/>
                <a:ea typeface="+mn-ea"/>
                <a:cs typeface="+mn-cs"/>
              </a:rPr>
              <a:t>da sie die Zusammenarbeit aller (Kinder, Eltern, Schule) benötigt. </a:t>
            </a:r>
          </a:p>
          <a:p>
            <a:r>
              <a:rPr lang="de-DE" sz="1200" b="0" i="0" u="none" strike="noStrike" kern="1200" baseline="0" dirty="0">
                <a:solidFill>
                  <a:schemeClr val="tx1"/>
                </a:solidFill>
                <a:latin typeface="+mn-lt"/>
                <a:ea typeface="+mn-ea"/>
                <a:cs typeface="+mn-cs"/>
              </a:rPr>
              <a:t>Denn nur so werden </a:t>
            </a:r>
            <a:r>
              <a:rPr lang="de-DE" sz="1200" b="1" i="0" u="none" strike="noStrike" kern="1200" baseline="0" dirty="0">
                <a:solidFill>
                  <a:schemeClr val="tx1"/>
                </a:solidFill>
                <a:latin typeface="+mn-lt"/>
                <a:ea typeface="+mn-ea"/>
                <a:cs typeface="+mn-cs"/>
              </a:rPr>
              <a:t>Wertvorstellungen</a:t>
            </a:r>
            <a:r>
              <a:rPr lang="de-DE" sz="1200" b="0" i="0" u="none" strike="noStrike" kern="1200" baseline="0" dirty="0">
                <a:solidFill>
                  <a:schemeClr val="tx1"/>
                </a:solidFill>
                <a:latin typeface="+mn-lt"/>
                <a:ea typeface="+mn-ea"/>
                <a:cs typeface="+mn-cs"/>
              </a:rPr>
              <a:t> und das </a:t>
            </a:r>
            <a:r>
              <a:rPr lang="de-DE" sz="1200" b="1" i="0" u="none" strike="noStrike" kern="1200" baseline="0" dirty="0">
                <a:solidFill>
                  <a:schemeClr val="tx1"/>
                </a:solidFill>
                <a:latin typeface="+mn-lt"/>
                <a:ea typeface="+mn-ea"/>
                <a:cs typeface="+mn-cs"/>
              </a:rPr>
              <a:t>Sozialverhalten</a:t>
            </a:r>
            <a:r>
              <a:rPr lang="de-DE" sz="1200" b="0" i="0" u="none" strike="noStrike" kern="1200" baseline="0" dirty="0">
                <a:solidFill>
                  <a:schemeClr val="tx1"/>
                </a:solidFill>
                <a:latin typeface="+mn-lt"/>
                <a:ea typeface="+mn-ea"/>
                <a:cs typeface="+mn-cs"/>
              </a:rPr>
              <a:t> an die nächste Generation weitergegeben. </a:t>
            </a:r>
          </a:p>
          <a:p>
            <a:r>
              <a:rPr lang="de-DE" sz="1200" b="0" i="0" u="none" strike="noStrike" kern="1200" baseline="0" dirty="0">
                <a:solidFill>
                  <a:schemeClr val="tx1"/>
                </a:solidFill>
                <a:latin typeface="+mn-lt"/>
                <a:ea typeface="+mn-ea"/>
                <a:cs typeface="+mn-cs"/>
              </a:rPr>
              <a:t>Das Programm hebt das </a:t>
            </a:r>
            <a:r>
              <a:rPr lang="de-DE" sz="1200" b="1" i="0" u="none" strike="noStrike" kern="1200" baseline="0" dirty="0">
                <a:solidFill>
                  <a:schemeClr val="tx1"/>
                </a:solidFill>
                <a:latin typeface="+mn-lt"/>
                <a:ea typeface="+mn-ea"/>
                <a:cs typeface="+mn-cs"/>
              </a:rPr>
              <a:t>Begleiten</a:t>
            </a:r>
            <a:r>
              <a:rPr lang="de-DE" sz="1200" b="0" i="0" u="none" strike="noStrike" kern="1200" baseline="0" dirty="0">
                <a:solidFill>
                  <a:schemeClr val="tx1"/>
                </a:solidFill>
                <a:latin typeface="+mn-lt"/>
                <a:ea typeface="+mn-ea"/>
                <a:cs typeface="+mn-cs"/>
              </a:rPr>
              <a:t> von Kindern und Jugendlichen beim </a:t>
            </a:r>
            <a:r>
              <a:rPr lang="de-DE" sz="1200" b="1" i="0" u="none" strike="noStrike" kern="1200" baseline="0" dirty="0">
                <a:solidFill>
                  <a:schemeClr val="tx1"/>
                </a:solidFill>
                <a:latin typeface="+mn-lt"/>
                <a:ea typeface="+mn-ea"/>
                <a:cs typeface="+mn-cs"/>
              </a:rPr>
              <a:t>Erwachsenwerden</a:t>
            </a:r>
            <a:r>
              <a:rPr lang="de-DE" sz="1200" b="0" i="0" u="none" strike="noStrike" kern="1200" baseline="0" dirty="0">
                <a:solidFill>
                  <a:schemeClr val="tx1"/>
                </a:solidFill>
                <a:latin typeface="+mn-lt"/>
                <a:ea typeface="+mn-ea"/>
                <a:cs typeface="+mn-cs"/>
              </a:rPr>
              <a:t> hervor. </a:t>
            </a:r>
          </a:p>
          <a:p>
            <a:r>
              <a:rPr lang="de-DE" sz="1200" b="0" i="0" u="none" strike="noStrike" kern="1200" baseline="0" dirty="0">
                <a:solidFill>
                  <a:schemeClr val="tx1"/>
                </a:solidFill>
                <a:latin typeface="+mn-lt"/>
                <a:ea typeface="+mn-ea"/>
                <a:cs typeface="+mn-cs"/>
              </a:rPr>
              <a:t>Das Programm „Erwachsen werden“ hat die Vermittlung folgender Werte und Fähigkeiten zum Ziel: angemessene Selbsteinschätzung, Fähigkeit zu reflektiertem Handeln, kontrollierter Umgang mit Genussmitteln, Respekt/Achtung/Toleranz vor Menschen, Verantwortung für eigenes Handeln, Verlässlichkeit/Diskretion und soziales Engagement. </a:t>
            </a:r>
            <a:endParaRPr lang="de-AT" dirty="0"/>
          </a:p>
        </p:txBody>
      </p:sp>
      <p:sp>
        <p:nvSpPr>
          <p:cNvPr id="5" name="Foliennummernplatzhalter 4">
            <a:extLst>
              <a:ext uri="{FF2B5EF4-FFF2-40B4-BE49-F238E27FC236}">
                <a16:creationId xmlns:a16="http://schemas.microsoft.com/office/drawing/2014/main" id="{FD484ACC-5E47-479A-CB11-C68BA9BE2E1C}"/>
              </a:ext>
            </a:extLst>
          </p:cNvPr>
          <p:cNvSpPr>
            <a:spLocks noGrp="1"/>
          </p:cNvSpPr>
          <p:nvPr>
            <p:ph type="sldNum" sz="quarter" idx="5"/>
          </p:nvPr>
        </p:nvSpPr>
        <p:spPr/>
        <p:txBody>
          <a:bodyPr/>
          <a:lstStyle/>
          <a:p>
            <a:fld id="{63E4A49A-EB0D-4737-AEE5-C84A27E50C67}" type="slidenum">
              <a:rPr lang="de-AT" smtClean="0"/>
              <a:t>5</a:t>
            </a:fld>
            <a:endParaRPr lang="de-AT"/>
          </a:p>
        </p:txBody>
      </p:sp>
    </p:spTree>
    <p:extLst>
      <p:ext uri="{BB962C8B-B14F-4D97-AF65-F5344CB8AC3E}">
        <p14:creationId xmlns:p14="http://schemas.microsoft.com/office/powerpoint/2010/main" val="30412763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200" b="0" i="0" u="none" strike="noStrike" kern="1200" baseline="0" dirty="0">
                <a:solidFill>
                  <a:schemeClr val="tx1"/>
                </a:solidFill>
                <a:latin typeface="+mn-lt"/>
                <a:ea typeface="+mn-ea"/>
                <a:cs typeface="+mn-cs"/>
              </a:rPr>
              <a:t>Lions-Quest „Erwachsen werden“ fördert demnach mit den </a:t>
            </a:r>
            <a:r>
              <a:rPr lang="de-DE" sz="1200" b="1" i="0" u="none" strike="noStrike" kern="1200" baseline="0" dirty="0">
                <a:solidFill>
                  <a:schemeClr val="tx1"/>
                </a:solidFill>
                <a:latin typeface="+mn-lt"/>
                <a:ea typeface="+mn-ea"/>
                <a:cs typeface="+mn-cs"/>
              </a:rPr>
              <a:t>sozialen, emotionalen und kommunikativen Kompetenzen die Persönlichkeit der Jugendlichen</a:t>
            </a:r>
            <a:r>
              <a:rPr lang="de-DE" sz="1200" b="0" i="0" u="none" strike="noStrike" kern="1200" baseline="0" dirty="0">
                <a:solidFill>
                  <a:schemeClr val="tx1"/>
                </a:solidFill>
                <a:latin typeface="+mn-lt"/>
                <a:ea typeface="+mn-ea"/>
                <a:cs typeface="+mn-cs"/>
              </a:rPr>
              <a:t>. Dadurch können sie Herausforderungen im Alltag besser bewältigen und sind </a:t>
            </a:r>
            <a:r>
              <a:rPr lang="de-DE" sz="1200" b="1" i="0" u="none" strike="noStrike" kern="1200" baseline="0" dirty="0">
                <a:solidFill>
                  <a:schemeClr val="tx1"/>
                </a:solidFill>
                <a:latin typeface="+mn-lt"/>
                <a:ea typeface="+mn-ea"/>
                <a:cs typeface="+mn-cs"/>
              </a:rPr>
              <a:t>resilienter gegenüber Risiken in der Pubertät</a:t>
            </a:r>
            <a:r>
              <a:rPr lang="de-DE" sz="1200" b="0" i="0" u="none" strike="noStrike" kern="1200" baseline="0" dirty="0">
                <a:solidFill>
                  <a:schemeClr val="tx1"/>
                </a:solidFill>
                <a:latin typeface="+mn-lt"/>
                <a:ea typeface="+mn-ea"/>
                <a:cs typeface="+mn-cs"/>
              </a:rPr>
              <a:t>. Die </a:t>
            </a:r>
            <a:r>
              <a:rPr lang="de-DE" sz="1200" b="1" i="0" u="none" strike="noStrike" kern="1200" baseline="0" dirty="0">
                <a:solidFill>
                  <a:schemeClr val="tx1"/>
                </a:solidFill>
                <a:latin typeface="+mn-lt"/>
                <a:ea typeface="+mn-ea"/>
                <a:cs typeface="+mn-cs"/>
              </a:rPr>
              <a:t>Weltgesundheitsorganisation</a:t>
            </a:r>
            <a:r>
              <a:rPr lang="de-DE" sz="1200" b="0" i="0" u="none" strike="noStrike" kern="1200" baseline="0" dirty="0">
                <a:solidFill>
                  <a:schemeClr val="tx1"/>
                </a:solidFill>
                <a:latin typeface="+mn-lt"/>
                <a:ea typeface="+mn-ea"/>
                <a:cs typeface="+mn-cs"/>
              </a:rPr>
              <a:t> (WHO) sieht Lebenskompetenzprogramme, die sehr stark auf die Förderung der Lebenskompetenzen durch </a:t>
            </a:r>
            <a:r>
              <a:rPr lang="de-DE" sz="1200" b="1" i="0" u="none" strike="noStrike" kern="1200" baseline="0" dirty="0">
                <a:solidFill>
                  <a:schemeClr val="tx1"/>
                </a:solidFill>
                <a:latin typeface="+mn-lt"/>
                <a:ea typeface="+mn-ea"/>
                <a:cs typeface="+mn-cs"/>
              </a:rPr>
              <a:t>soziales und emotionales Lernen</a:t>
            </a:r>
            <a:r>
              <a:rPr lang="de-DE" sz="1200" b="0" i="0" u="none" strike="noStrike" kern="1200" baseline="0" dirty="0">
                <a:solidFill>
                  <a:schemeClr val="tx1"/>
                </a:solidFill>
                <a:latin typeface="+mn-lt"/>
                <a:ea typeface="+mn-ea"/>
                <a:cs typeface="+mn-cs"/>
              </a:rPr>
              <a:t> (SEL) abzielen, als zielführendes Präventionsprogramm an. (Wilms &amp; Wilms, 2014, S. 11). </a:t>
            </a:r>
          </a:p>
          <a:p>
            <a:endParaRPr lang="de-DE" sz="1200" b="0" i="0" u="none" strike="noStrike" kern="1200" baseline="0" dirty="0">
              <a:solidFill>
                <a:schemeClr val="tx1"/>
              </a:solidFill>
              <a:latin typeface="+mn-lt"/>
              <a:ea typeface="+mn-ea"/>
              <a:cs typeface="+mn-cs"/>
            </a:endParaRPr>
          </a:p>
          <a:p>
            <a:r>
              <a:rPr lang="de-DE" sz="1200" b="0" i="0" u="none" strike="noStrike" kern="1200" baseline="0" dirty="0">
                <a:solidFill>
                  <a:schemeClr val="tx1"/>
                </a:solidFill>
                <a:latin typeface="+mn-lt"/>
                <a:ea typeface="+mn-ea"/>
                <a:cs typeface="+mn-cs"/>
              </a:rPr>
              <a:t>Laut WHO (2020, S. 19) müssen </a:t>
            </a:r>
            <a:r>
              <a:rPr lang="de-DE" sz="1200" b="1" i="0" u="none" strike="noStrike" kern="1200" baseline="0" dirty="0">
                <a:solidFill>
                  <a:schemeClr val="tx1"/>
                </a:solidFill>
                <a:latin typeface="+mn-lt"/>
                <a:ea typeface="+mn-ea"/>
                <a:cs typeface="+mn-cs"/>
              </a:rPr>
              <a:t>Lehrkräfte</a:t>
            </a:r>
            <a:r>
              <a:rPr lang="de-DE" sz="1200" b="0" i="0" u="none" strike="noStrike" kern="1200" baseline="0" dirty="0">
                <a:solidFill>
                  <a:schemeClr val="tx1"/>
                </a:solidFill>
                <a:latin typeface="+mn-lt"/>
                <a:ea typeface="+mn-ea"/>
                <a:cs typeface="+mn-cs"/>
              </a:rPr>
              <a:t> durch ihre Ausbildung und die Art und Weise, wie Schulen geführt werden, </a:t>
            </a:r>
            <a:r>
              <a:rPr lang="de-DE" sz="1200" b="1" i="0" u="none" strike="noStrike" kern="1200" baseline="0" dirty="0">
                <a:solidFill>
                  <a:schemeClr val="tx1"/>
                </a:solidFill>
                <a:latin typeface="+mn-lt"/>
                <a:ea typeface="+mn-ea"/>
                <a:cs typeface="+mn-cs"/>
              </a:rPr>
              <a:t>unterstützt und ermutigt werden</a:t>
            </a:r>
            <a:r>
              <a:rPr lang="de-DE" sz="1200" b="0" i="0" u="none" strike="noStrike" kern="1200" baseline="0" dirty="0">
                <a:solidFill>
                  <a:schemeClr val="tx1"/>
                </a:solidFill>
                <a:latin typeface="+mn-lt"/>
                <a:ea typeface="+mn-ea"/>
                <a:cs typeface="+mn-cs"/>
              </a:rPr>
              <a:t>, </a:t>
            </a:r>
            <a:r>
              <a:rPr lang="de-DE" sz="1200" b="1" i="0" u="none" strike="noStrike" kern="1200" baseline="0" dirty="0">
                <a:solidFill>
                  <a:schemeClr val="tx1"/>
                </a:solidFill>
                <a:latin typeface="+mn-lt"/>
                <a:ea typeface="+mn-ea"/>
                <a:cs typeface="+mn-cs"/>
              </a:rPr>
              <a:t>Lebenskompetenzen zu vermitteln</a:t>
            </a:r>
            <a:r>
              <a:rPr lang="de-DE" sz="1200" b="0" i="0" u="none" strike="noStrike" kern="1200" baseline="0" dirty="0">
                <a:solidFill>
                  <a:schemeClr val="tx1"/>
                </a:solidFill>
                <a:latin typeface="+mn-lt"/>
                <a:ea typeface="+mn-ea"/>
                <a:cs typeface="+mn-cs"/>
              </a:rPr>
              <a:t>. Es ist bedeutsam, dass </a:t>
            </a:r>
            <a:r>
              <a:rPr lang="de-DE" sz="1200" b="1" i="0" u="none" strike="noStrike" kern="1200" baseline="0" dirty="0">
                <a:solidFill>
                  <a:schemeClr val="tx1"/>
                </a:solidFill>
                <a:latin typeface="+mn-lt"/>
                <a:ea typeface="+mn-ea"/>
                <a:cs typeface="+mn-cs"/>
              </a:rPr>
              <a:t>Lehrerinnen und Lehrer sowie Schulleiterinnen und Schulleiter </a:t>
            </a:r>
            <a:r>
              <a:rPr lang="de-DE" sz="1200" b="0" i="0" u="none" strike="noStrike" kern="1200" baseline="0" dirty="0">
                <a:solidFill>
                  <a:schemeClr val="tx1"/>
                </a:solidFill>
                <a:latin typeface="+mn-lt"/>
                <a:ea typeface="+mn-ea"/>
                <a:cs typeface="+mn-cs"/>
              </a:rPr>
              <a:t>die </a:t>
            </a:r>
            <a:r>
              <a:rPr lang="de-DE" sz="1200" b="1" i="0" u="none" strike="noStrike" kern="1200" baseline="0" dirty="0">
                <a:solidFill>
                  <a:schemeClr val="tx1"/>
                </a:solidFill>
                <a:latin typeface="+mn-lt"/>
                <a:ea typeface="+mn-ea"/>
                <a:cs typeface="+mn-cs"/>
              </a:rPr>
              <a:t>Bedeutung</a:t>
            </a:r>
            <a:r>
              <a:rPr lang="de-DE" sz="1200" b="0" i="0" u="none" strike="noStrike" kern="1200" baseline="0" dirty="0">
                <a:solidFill>
                  <a:schemeClr val="tx1"/>
                </a:solidFill>
                <a:latin typeface="+mn-lt"/>
                <a:ea typeface="+mn-ea"/>
                <a:cs typeface="+mn-cs"/>
              </a:rPr>
              <a:t> von </a:t>
            </a:r>
            <a:r>
              <a:rPr lang="de-DE" sz="1200" b="1" i="0" u="none" strike="noStrike" kern="1200" baseline="0" dirty="0">
                <a:solidFill>
                  <a:schemeClr val="tx1"/>
                </a:solidFill>
                <a:latin typeface="+mn-lt"/>
                <a:ea typeface="+mn-ea"/>
                <a:cs typeface="+mn-cs"/>
              </a:rPr>
              <a:t>Lebenskompetenzen</a:t>
            </a:r>
            <a:r>
              <a:rPr lang="de-DE" sz="1200" b="0" i="0" u="none" strike="noStrike" kern="1200" baseline="0" dirty="0">
                <a:solidFill>
                  <a:schemeClr val="tx1"/>
                </a:solidFill>
                <a:latin typeface="+mn-lt"/>
                <a:ea typeface="+mn-ea"/>
                <a:cs typeface="+mn-cs"/>
              </a:rPr>
              <a:t> für junge Menschen und für ihre </a:t>
            </a:r>
            <a:r>
              <a:rPr lang="de-DE" sz="1200" b="1" i="0" u="none" strike="noStrike" kern="1200" baseline="0" dirty="0">
                <a:solidFill>
                  <a:schemeClr val="tx1"/>
                </a:solidFill>
                <a:latin typeface="+mn-lt"/>
                <a:ea typeface="+mn-ea"/>
                <a:cs typeface="+mn-cs"/>
              </a:rPr>
              <a:t>Zukunft</a:t>
            </a:r>
            <a:r>
              <a:rPr lang="de-DE" sz="1200" b="0" i="0" u="none" strike="noStrike" kern="1200" baseline="0" dirty="0">
                <a:solidFill>
                  <a:schemeClr val="tx1"/>
                </a:solidFill>
                <a:latin typeface="+mn-lt"/>
                <a:ea typeface="+mn-ea"/>
                <a:cs typeface="+mn-cs"/>
              </a:rPr>
              <a:t> </a:t>
            </a:r>
            <a:r>
              <a:rPr lang="de-DE" sz="1200" b="1" i="0" u="none" strike="noStrike" kern="1200" baseline="0" dirty="0">
                <a:solidFill>
                  <a:schemeClr val="tx1"/>
                </a:solidFill>
                <a:latin typeface="+mn-lt"/>
                <a:ea typeface="+mn-ea"/>
                <a:cs typeface="+mn-cs"/>
              </a:rPr>
              <a:t>verstehen</a:t>
            </a:r>
            <a:r>
              <a:rPr lang="de-DE" sz="1200" b="0" i="0" u="none" strike="noStrike" kern="1200" baseline="0" dirty="0">
                <a:solidFill>
                  <a:schemeClr val="tx1"/>
                </a:solidFill>
                <a:latin typeface="+mn-lt"/>
                <a:ea typeface="+mn-ea"/>
                <a:cs typeface="+mn-cs"/>
              </a:rPr>
              <a:t>. </a:t>
            </a:r>
          </a:p>
        </p:txBody>
      </p:sp>
      <p:sp>
        <p:nvSpPr>
          <p:cNvPr id="5" name="Foliennummernplatzhalter 4">
            <a:extLst>
              <a:ext uri="{FF2B5EF4-FFF2-40B4-BE49-F238E27FC236}">
                <a16:creationId xmlns:a16="http://schemas.microsoft.com/office/drawing/2014/main" id="{FA3AACFA-2D7F-CFFD-5CFB-D754B47B8A37}"/>
              </a:ext>
            </a:extLst>
          </p:cNvPr>
          <p:cNvSpPr>
            <a:spLocks noGrp="1"/>
          </p:cNvSpPr>
          <p:nvPr>
            <p:ph type="sldNum" sz="quarter" idx="5"/>
          </p:nvPr>
        </p:nvSpPr>
        <p:spPr/>
        <p:txBody>
          <a:bodyPr/>
          <a:lstStyle/>
          <a:p>
            <a:fld id="{63E4A49A-EB0D-4737-AEE5-C84A27E50C67}" type="slidenum">
              <a:rPr lang="de-AT" smtClean="0"/>
              <a:t>6</a:t>
            </a:fld>
            <a:endParaRPr lang="de-AT"/>
          </a:p>
        </p:txBody>
      </p:sp>
    </p:spTree>
    <p:extLst>
      <p:ext uri="{BB962C8B-B14F-4D97-AF65-F5344CB8AC3E}">
        <p14:creationId xmlns:p14="http://schemas.microsoft.com/office/powerpoint/2010/main" val="24681225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nSpc>
                <a:spcPct val="100000"/>
              </a:lnSpc>
            </a:pPr>
            <a:r>
              <a:rPr lang="de-AT" sz="1200" b="0" i="0" u="none" strike="noStrike" baseline="0" dirty="0">
                <a:solidFill>
                  <a:srgbClr val="000000"/>
                </a:solidFill>
                <a:latin typeface="Arial" panose="020B0604020202020204" pitchFamily="34" charset="0"/>
              </a:rPr>
              <a:t>Im Kapitel 1 „Gute Gemeinschaft“ gibt es die Lektion „Fertigmacher und Aufbauer“. Es geht darum, die </a:t>
            </a:r>
            <a:r>
              <a:rPr lang="de-AT" sz="1200" b="1" i="0" u="none" strike="noStrike" baseline="0" dirty="0">
                <a:solidFill>
                  <a:srgbClr val="000000"/>
                </a:solidFill>
                <a:latin typeface="Arial" panose="020B0604020202020204" pitchFamily="34" charset="0"/>
              </a:rPr>
              <a:t>Klassengemeinschaft zu stärken </a:t>
            </a:r>
            <a:r>
              <a:rPr lang="de-AT" sz="1200" b="0" i="0" u="none" strike="noStrike" baseline="0" dirty="0">
                <a:solidFill>
                  <a:srgbClr val="000000"/>
                </a:solidFill>
                <a:latin typeface="Arial" panose="020B0604020202020204" pitchFamily="34" charset="0"/>
              </a:rPr>
              <a:t>und eine </a:t>
            </a:r>
            <a:r>
              <a:rPr lang="de-AT" sz="1200" b="1" i="0" u="none" strike="noStrike" baseline="0" dirty="0">
                <a:solidFill>
                  <a:srgbClr val="000000"/>
                </a:solidFill>
                <a:latin typeface="Arial" panose="020B0604020202020204" pitchFamily="34" charset="0"/>
              </a:rPr>
              <a:t>wohlwollende Lernatmosphäre </a:t>
            </a:r>
            <a:r>
              <a:rPr lang="de-AT" sz="1200" b="0" i="0" u="none" strike="noStrike" baseline="0" dirty="0">
                <a:solidFill>
                  <a:srgbClr val="000000"/>
                </a:solidFill>
                <a:latin typeface="Arial" panose="020B0604020202020204" pitchFamily="34" charset="0"/>
              </a:rPr>
              <a:t>zu schaffen. Das Ziel ist, dass Schülerinnen und Schüler ein </a:t>
            </a:r>
            <a:r>
              <a:rPr lang="de-AT" sz="1200" b="1" i="0" u="none" strike="noStrike" baseline="0" dirty="0">
                <a:solidFill>
                  <a:srgbClr val="000000"/>
                </a:solidFill>
                <a:latin typeface="Arial" panose="020B0604020202020204" pitchFamily="34" charset="0"/>
              </a:rPr>
              <a:t>Bewusstsein für ihr eigenes Verhalten </a:t>
            </a:r>
            <a:r>
              <a:rPr lang="de-AT" sz="1200" b="0" i="0" u="none" strike="noStrike" baseline="0" dirty="0">
                <a:solidFill>
                  <a:srgbClr val="000000"/>
                </a:solidFill>
                <a:latin typeface="Arial" panose="020B0604020202020204" pitchFamily="34" charset="0"/>
              </a:rPr>
              <a:t>entwickeln und welche Folgen es für andere haben kann. Diese Lektion soll auch die </a:t>
            </a:r>
            <a:r>
              <a:rPr lang="de-AT" sz="1200" b="1" i="0" u="none" strike="noStrike" baseline="0" dirty="0" err="1">
                <a:solidFill>
                  <a:srgbClr val="000000"/>
                </a:solidFill>
                <a:latin typeface="Arial" panose="020B0604020202020204" pitchFamily="34" charset="0"/>
              </a:rPr>
              <a:t>Empathiefähigkeit</a:t>
            </a:r>
            <a:r>
              <a:rPr lang="de-AT" sz="1200" b="1" i="0" u="none" strike="noStrike" baseline="0" dirty="0">
                <a:solidFill>
                  <a:srgbClr val="000000"/>
                </a:solidFill>
                <a:latin typeface="Arial" panose="020B0604020202020204" pitchFamily="34" charset="0"/>
              </a:rPr>
              <a:t> und die Sensibilität </a:t>
            </a:r>
            <a:r>
              <a:rPr lang="de-AT" sz="1200" b="0" i="0" u="none" strike="noStrike" baseline="0" dirty="0">
                <a:solidFill>
                  <a:srgbClr val="000000"/>
                </a:solidFill>
                <a:latin typeface="Arial" panose="020B0604020202020204" pitchFamily="34" charset="0"/>
              </a:rPr>
              <a:t>von Kindern stärken (Wilms &amp; Wilms, 2014, Kapitel 1, S. 33). </a:t>
            </a:r>
          </a:p>
          <a:p>
            <a:pPr marL="0" marR="0" lvl="0" indent="0" algn="l" defTabSz="914400" rtl="0" eaLnBrk="1" fontAlgn="auto" latinLnBrk="0" hangingPunct="1">
              <a:lnSpc>
                <a:spcPct val="100000"/>
              </a:lnSpc>
              <a:spcBef>
                <a:spcPts val="0"/>
              </a:spcBef>
              <a:spcAft>
                <a:spcPts val="0"/>
              </a:spcAft>
              <a:buClrTx/>
              <a:buSzTx/>
              <a:buFontTx/>
              <a:buNone/>
              <a:tabLst/>
              <a:defRPr/>
            </a:pPr>
            <a:r>
              <a:rPr lang="de-AT" sz="1200" b="1" i="0" u="none" strike="noStrike" baseline="0" dirty="0">
                <a:solidFill>
                  <a:srgbClr val="000000"/>
                </a:solidFill>
                <a:latin typeface="Arial" panose="020B0604020202020204" pitchFamily="34" charset="0"/>
              </a:rPr>
              <a:t>Aktivität 1: </a:t>
            </a:r>
            <a:r>
              <a:rPr lang="de-AT" sz="1200" b="0" i="0" u="none" strike="noStrike" baseline="0" dirty="0">
                <a:solidFill>
                  <a:srgbClr val="000000"/>
                </a:solidFill>
                <a:latin typeface="Arial" panose="020B0604020202020204" pitchFamily="34" charset="0"/>
              </a:rPr>
              <a:t>Heute geht es um Gedankenlosigkeit und Einfühlungsvermögen, um angebliche und echt coole Sprüche, um Anerkennung und um Fertigmacher und um respektvollen und respektlosen Umgang.</a:t>
            </a:r>
            <a:br>
              <a:rPr lang="de-AT" sz="1200" b="0" i="0" u="none" strike="noStrike" baseline="0" dirty="0">
                <a:solidFill>
                  <a:srgbClr val="000000"/>
                </a:solidFill>
                <a:latin typeface="Arial" panose="020B0604020202020204" pitchFamily="34" charset="0"/>
              </a:rPr>
            </a:br>
            <a:r>
              <a:rPr lang="de-AT" sz="1200" b="1" i="0" u="none" strike="noStrike" baseline="0" dirty="0">
                <a:solidFill>
                  <a:srgbClr val="000000"/>
                </a:solidFill>
                <a:latin typeface="Arial" panose="020B0604020202020204" pitchFamily="34" charset="0"/>
              </a:rPr>
              <a:t>Aktivität 2: Fertigmacher sammeln </a:t>
            </a:r>
            <a:r>
              <a:rPr lang="de-AT" sz="1200" b="0" i="0" u="none" strike="noStrike" baseline="0" dirty="0">
                <a:solidFill>
                  <a:srgbClr val="000000"/>
                </a:solidFill>
                <a:latin typeface="Arial" panose="020B0604020202020204" pitchFamily="34" charset="0"/>
              </a:rPr>
              <a:t>	</a:t>
            </a:r>
          </a:p>
          <a:p>
            <a:pPr>
              <a:lnSpc>
                <a:spcPct val="100000"/>
              </a:lnSpc>
            </a:pPr>
            <a:r>
              <a:rPr lang="de-AT" sz="1200" b="0" i="0" u="none" strike="noStrike" baseline="0" dirty="0">
                <a:solidFill>
                  <a:srgbClr val="000000"/>
                </a:solidFill>
                <a:latin typeface="Arial" panose="020B0604020202020204" pitchFamily="34" charset="0"/>
              </a:rPr>
              <a:t>„Welche Fertigmacher möchtet ihr bei euch selbst oder bei euren Mitschülern nicht gern erleben? Denkt einen Moment darüber nach.“ 	</a:t>
            </a:r>
          </a:p>
          <a:p>
            <a:pPr marL="0" marR="0" lvl="0" indent="0" algn="l" defTabSz="914400" rtl="0" eaLnBrk="1" fontAlgn="auto" latinLnBrk="0" hangingPunct="1">
              <a:lnSpc>
                <a:spcPct val="100000"/>
              </a:lnSpc>
              <a:spcBef>
                <a:spcPts val="0"/>
              </a:spcBef>
              <a:spcAft>
                <a:spcPts val="0"/>
              </a:spcAft>
              <a:buClrTx/>
              <a:buSzTx/>
              <a:buFontTx/>
              <a:buNone/>
              <a:tabLst/>
              <a:defRPr/>
            </a:pPr>
            <a:r>
              <a:rPr lang="de-AT" sz="1200" b="1" i="0" u="none" strike="noStrike" baseline="0" dirty="0">
                <a:solidFill>
                  <a:srgbClr val="000000"/>
                </a:solidFill>
                <a:latin typeface="Arial" panose="020B0604020202020204" pitchFamily="34" charset="0"/>
              </a:rPr>
              <a:t>Aktivität 3: Fertigmacher vernichten </a:t>
            </a:r>
            <a:r>
              <a:rPr lang="de-AT" sz="1200" b="0" i="0" u="none" strike="noStrike" baseline="0" dirty="0">
                <a:solidFill>
                  <a:srgbClr val="000000"/>
                </a:solidFill>
                <a:latin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de-AT" sz="1200" b="1" i="0" u="none" strike="noStrike" baseline="0" dirty="0">
                <a:solidFill>
                  <a:srgbClr val="000000"/>
                </a:solidFill>
                <a:latin typeface="Arial" panose="020B0604020202020204" pitchFamily="34" charset="0"/>
              </a:rPr>
              <a:t>Aktivität 4: Aufbauer sammeln </a:t>
            </a:r>
            <a:r>
              <a:rPr lang="de-AT" sz="1200" b="0" i="0" u="none" strike="noStrike" baseline="0" dirty="0">
                <a:solidFill>
                  <a:srgbClr val="000000"/>
                </a:solidFill>
                <a:latin typeface="Arial" panose="020B0604020202020204" pitchFamily="34" charset="0"/>
              </a:rPr>
              <a:t>	</a:t>
            </a:r>
          </a:p>
          <a:p>
            <a:pPr>
              <a:lnSpc>
                <a:spcPct val="100000"/>
              </a:lnSpc>
            </a:pPr>
            <a:r>
              <a:rPr lang="de-AT" sz="1200" b="1" i="0" u="none" strike="noStrike" baseline="0" dirty="0">
                <a:solidFill>
                  <a:srgbClr val="000000"/>
                </a:solidFill>
                <a:latin typeface="Arial" panose="020B0604020202020204" pitchFamily="34" charset="0"/>
              </a:rPr>
              <a:t>Aktivität 5: Fertigmacher und Aufbauer ausprobieren </a:t>
            </a:r>
            <a:endParaRPr lang="de-AT" sz="1200" b="0" i="0" u="none" strike="noStrike" baseline="0" dirty="0">
              <a:solidFill>
                <a:srgbClr val="000000"/>
              </a:solidFill>
              <a:latin typeface="Arial" panose="020B0604020202020204" pitchFamily="34" charset="0"/>
            </a:endParaRPr>
          </a:p>
          <a:p>
            <a:pPr>
              <a:lnSpc>
                <a:spcPct val="100000"/>
              </a:lnSpc>
            </a:pPr>
            <a:r>
              <a:rPr lang="de-AT" sz="1200" b="0" i="0" u="none" strike="noStrike" baseline="0" dirty="0">
                <a:solidFill>
                  <a:srgbClr val="000000"/>
                </a:solidFill>
                <a:latin typeface="Arial" panose="020B0604020202020204" pitchFamily="34" charset="0"/>
              </a:rPr>
              <a:t>Die Kinder probieren ihre Fertigmacher und Aufbauer an einem Stofftier aus. </a:t>
            </a:r>
          </a:p>
          <a:p>
            <a:pPr>
              <a:lnSpc>
                <a:spcPct val="100000"/>
              </a:lnSpc>
            </a:pPr>
            <a:r>
              <a:rPr lang="de-AT" sz="1200" b="0" i="0" u="none" strike="noStrike" baseline="0" dirty="0">
                <a:solidFill>
                  <a:srgbClr val="000000"/>
                </a:solidFill>
                <a:latin typeface="Arial" panose="020B0604020202020204" pitchFamily="34" charset="0"/>
              </a:rPr>
              <a:t>„Was glaubt ihr, wie geht es Theo (Stofftier) nach diesem Fertigmacher/Aufbauern?“ </a:t>
            </a:r>
            <a:r>
              <a:rPr lang="de-AT" sz="1800" b="0" i="0" u="none" strike="noStrike" baseline="0" dirty="0">
                <a:solidFill>
                  <a:srgbClr val="000000"/>
                </a:solidFill>
                <a:latin typeface="Arial" panose="020B0604020202020204" pitchFamily="34" charset="0"/>
              </a:rPr>
              <a:t>	</a:t>
            </a:r>
          </a:p>
          <a:p>
            <a:endParaRPr lang="de-AT" sz="1800" b="0" i="0" u="none" strike="noStrike" baseline="0" dirty="0">
              <a:solidFill>
                <a:srgbClr val="000000"/>
              </a:solidFill>
              <a:latin typeface="Arial" panose="020B0604020202020204" pitchFamily="34" charset="0"/>
            </a:endParaRPr>
          </a:p>
        </p:txBody>
      </p:sp>
      <p:sp>
        <p:nvSpPr>
          <p:cNvPr id="5" name="Foliennummernplatzhalter 4">
            <a:extLst>
              <a:ext uri="{FF2B5EF4-FFF2-40B4-BE49-F238E27FC236}">
                <a16:creationId xmlns:a16="http://schemas.microsoft.com/office/drawing/2014/main" id="{7160F46D-FF60-4045-D73C-F2D6F6939548}"/>
              </a:ext>
            </a:extLst>
          </p:cNvPr>
          <p:cNvSpPr>
            <a:spLocks noGrp="1"/>
          </p:cNvSpPr>
          <p:nvPr>
            <p:ph type="sldNum" sz="quarter" idx="5"/>
          </p:nvPr>
        </p:nvSpPr>
        <p:spPr/>
        <p:txBody>
          <a:bodyPr/>
          <a:lstStyle/>
          <a:p>
            <a:fld id="{63E4A49A-EB0D-4737-AEE5-C84A27E50C67}" type="slidenum">
              <a:rPr lang="de-AT" smtClean="0"/>
              <a:t>7</a:t>
            </a:fld>
            <a:endParaRPr lang="de-AT"/>
          </a:p>
        </p:txBody>
      </p:sp>
    </p:spTree>
    <p:extLst>
      <p:ext uri="{BB962C8B-B14F-4D97-AF65-F5344CB8AC3E}">
        <p14:creationId xmlns:p14="http://schemas.microsoft.com/office/powerpoint/2010/main" val="32527769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R="35560">
              <a:lnSpc>
                <a:spcPct val="100000"/>
              </a:lnSpc>
              <a:spcAft>
                <a:spcPts val="800"/>
              </a:spcAft>
            </a:pPr>
            <a:r>
              <a:rPr lang="de-AT" sz="1200" dirty="0">
                <a:effectLst/>
                <a:latin typeface="Arial" panose="020B0604020202020204" pitchFamily="34" charset="0"/>
                <a:ea typeface="Calibri" panose="020F0502020204030204" pitchFamily="34" charset="0"/>
                <a:cs typeface="Times New Roman" panose="02020603050405020304" pitchFamily="18" charset="0"/>
              </a:rPr>
              <a:t>Im empirischen Teil wird zu Beginn wird die </a:t>
            </a:r>
            <a:r>
              <a:rPr lang="de-AT" sz="1200" b="1" dirty="0">
                <a:effectLst/>
                <a:latin typeface="Arial" panose="020B0604020202020204" pitchFamily="34" charset="0"/>
                <a:ea typeface="Calibri" panose="020F0502020204030204" pitchFamily="34" charset="0"/>
                <a:cs typeface="Times New Roman" panose="02020603050405020304" pitchFamily="18" charset="0"/>
              </a:rPr>
              <a:t>Untersuchungsmethode</a:t>
            </a:r>
            <a:r>
              <a:rPr lang="de-AT" sz="1200" dirty="0">
                <a:effectLst/>
                <a:latin typeface="Arial" panose="020B0604020202020204" pitchFamily="34" charset="0"/>
                <a:ea typeface="Calibri" panose="020F0502020204030204" pitchFamily="34" charset="0"/>
                <a:cs typeface="Times New Roman" panose="02020603050405020304" pitchFamily="18" charset="0"/>
              </a:rPr>
              <a:t> vorgestellt. </a:t>
            </a:r>
          </a:p>
          <a:p>
            <a:pPr marR="35560">
              <a:lnSpc>
                <a:spcPct val="100000"/>
              </a:lnSpc>
              <a:spcAft>
                <a:spcPts val="800"/>
              </a:spcAft>
            </a:pPr>
            <a:r>
              <a:rPr lang="de-AT" sz="1200" dirty="0">
                <a:effectLst/>
                <a:latin typeface="Arial" panose="020B0604020202020204" pitchFamily="34" charset="0"/>
                <a:ea typeface="Calibri" panose="020F0502020204030204" pitchFamily="34" charset="0"/>
                <a:cs typeface="Times New Roman" panose="02020603050405020304" pitchFamily="18" charset="0"/>
              </a:rPr>
              <a:t>Es wird beschrieben, was ein </a:t>
            </a:r>
            <a:r>
              <a:rPr lang="de-AT" sz="1200" b="1" dirty="0">
                <a:effectLst/>
                <a:latin typeface="Arial" panose="020B0604020202020204" pitchFamily="34" charset="0"/>
                <a:ea typeface="Calibri" panose="020F0502020204030204" pitchFamily="34" charset="0"/>
                <a:cs typeface="Times New Roman" panose="02020603050405020304" pitchFamily="18" charset="0"/>
              </a:rPr>
              <a:t>Leitfadeninterview</a:t>
            </a:r>
            <a:r>
              <a:rPr lang="de-AT" sz="1200" dirty="0">
                <a:effectLst/>
                <a:latin typeface="Arial" panose="020B0604020202020204" pitchFamily="34" charset="0"/>
                <a:ea typeface="Calibri" panose="020F0502020204030204" pitchFamily="34" charset="0"/>
                <a:cs typeface="Times New Roman" panose="02020603050405020304" pitchFamily="18" charset="0"/>
              </a:rPr>
              <a:t> und eine </a:t>
            </a:r>
            <a:r>
              <a:rPr lang="de-AT" sz="1200" b="1" dirty="0">
                <a:effectLst/>
                <a:latin typeface="Arial" panose="020B0604020202020204" pitchFamily="34" charset="0"/>
                <a:ea typeface="Calibri" panose="020F0502020204030204" pitchFamily="34" charset="0"/>
                <a:cs typeface="Times New Roman" panose="02020603050405020304" pitchFamily="18" charset="0"/>
              </a:rPr>
              <a:t>qualitative Inhaltsanalyse </a:t>
            </a:r>
            <a:r>
              <a:rPr lang="de-AT" sz="1200" dirty="0">
                <a:effectLst/>
                <a:latin typeface="Arial" panose="020B0604020202020204" pitchFamily="34" charset="0"/>
                <a:ea typeface="Calibri" panose="020F0502020204030204" pitchFamily="34" charset="0"/>
                <a:cs typeface="Times New Roman" panose="02020603050405020304" pitchFamily="18" charset="0"/>
              </a:rPr>
              <a:t>sind. </a:t>
            </a:r>
          </a:p>
          <a:p>
            <a:pPr marR="35560">
              <a:lnSpc>
                <a:spcPct val="100000"/>
              </a:lnSpc>
              <a:spcAft>
                <a:spcPts val="800"/>
              </a:spcAft>
            </a:pPr>
            <a:r>
              <a:rPr lang="de-AT" sz="1200" dirty="0">
                <a:effectLst/>
                <a:latin typeface="Arial" panose="020B0604020202020204" pitchFamily="34" charset="0"/>
                <a:ea typeface="Calibri" panose="020F0502020204030204" pitchFamily="34" charset="0"/>
                <a:cs typeface="Times New Roman" panose="02020603050405020304" pitchFamily="18" charset="0"/>
              </a:rPr>
              <a:t>Im nächsten Kapitel erfolgt das Vorstellen der gewählten </a:t>
            </a:r>
            <a:r>
              <a:rPr lang="de-AT" sz="1200" b="1" dirty="0">
                <a:effectLst/>
                <a:latin typeface="Arial" panose="020B0604020202020204" pitchFamily="34" charset="0"/>
                <a:ea typeface="Calibri" panose="020F0502020204030204" pitchFamily="34" charset="0"/>
                <a:cs typeface="Times New Roman" panose="02020603050405020304" pitchFamily="18" charset="0"/>
              </a:rPr>
              <a:t>Interviewpartnerinnen und Interviewpartner </a:t>
            </a:r>
            <a:r>
              <a:rPr lang="de-AT" sz="1200" dirty="0">
                <a:effectLst/>
                <a:latin typeface="Arial" panose="020B0604020202020204" pitchFamily="34" charset="0"/>
                <a:ea typeface="Calibri" panose="020F0502020204030204" pitchFamily="34" charset="0"/>
                <a:cs typeface="Times New Roman" panose="02020603050405020304" pitchFamily="18" charset="0"/>
              </a:rPr>
              <a:t>und eine </a:t>
            </a:r>
            <a:r>
              <a:rPr lang="de-AT" sz="1200" b="1" dirty="0">
                <a:effectLst/>
                <a:latin typeface="Arial" panose="020B0604020202020204" pitchFamily="34" charset="0"/>
                <a:ea typeface="Calibri" panose="020F0502020204030204" pitchFamily="34" charset="0"/>
                <a:cs typeface="Times New Roman" panose="02020603050405020304" pitchFamily="18" charset="0"/>
              </a:rPr>
              <a:t>Begründung</a:t>
            </a:r>
            <a:r>
              <a:rPr lang="de-AT" sz="1200" dirty="0">
                <a:effectLst/>
                <a:latin typeface="Arial" panose="020B0604020202020204" pitchFamily="34" charset="0"/>
                <a:ea typeface="Calibri" panose="020F0502020204030204" pitchFamily="34" charset="0"/>
                <a:cs typeface="Times New Roman" panose="02020603050405020304" pitchFamily="18" charset="0"/>
              </a:rPr>
              <a:t> ihrer Auswahl. </a:t>
            </a:r>
          </a:p>
          <a:p>
            <a:pPr marR="35560">
              <a:lnSpc>
                <a:spcPct val="100000"/>
              </a:lnSpc>
              <a:spcAft>
                <a:spcPts val="800"/>
              </a:spcAft>
            </a:pPr>
            <a:r>
              <a:rPr lang="de-AT" sz="1200" dirty="0">
                <a:effectLst/>
                <a:latin typeface="Arial" panose="020B0604020202020204" pitchFamily="34" charset="0"/>
                <a:ea typeface="Calibri" panose="020F0502020204030204" pitchFamily="34" charset="0"/>
                <a:cs typeface="Times New Roman" panose="02020603050405020304" pitchFamily="18" charset="0"/>
              </a:rPr>
              <a:t>Danach folgt das Kapitel „Datenerhebung“, in dem näher auf die </a:t>
            </a:r>
            <a:r>
              <a:rPr lang="de-AT" sz="1200" b="1" dirty="0">
                <a:effectLst/>
                <a:latin typeface="Arial" panose="020B0604020202020204" pitchFamily="34" charset="0"/>
                <a:ea typeface="Calibri" panose="020F0502020204030204" pitchFamily="34" charset="0"/>
                <a:cs typeface="Times New Roman" panose="02020603050405020304" pitchFamily="18" charset="0"/>
              </a:rPr>
              <a:t>Erstellung der Leitfragen </a:t>
            </a:r>
            <a:r>
              <a:rPr lang="de-AT" sz="1200" dirty="0">
                <a:effectLst/>
                <a:latin typeface="Arial" panose="020B0604020202020204" pitchFamily="34" charset="0"/>
                <a:ea typeface="Calibri" panose="020F0502020204030204" pitchFamily="34" charset="0"/>
                <a:cs typeface="Times New Roman" panose="02020603050405020304" pitchFamily="18" charset="0"/>
              </a:rPr>
              <a:t>eingegangen wird. </a:t>
            </a:r>
          </a:p>
          <a:p>
            <a:pPr marR="35560">
              <a:lnSpc>
                <a:spcPct val="100000"/>
              </a:lnSpc>
              <a:spcAft>
                <a:spcPts val="800"/>
              </a:spcAft>
            </a:pPr>
            <a:r>
              <a:rPr lang="de-AT" sz="1200" dirty="0">
                <a:effectLst/>
                <a:latin typeface="Arial" panose="020B0604020202020204" pitchFamily="34" charset="0"/>
                <a:ea typeface="Calibri" panose="020F0502020204030204" pitchFamily="34" charset="0"/>
                <a:cs typeface="Times New Roman" panose="02020603050405020304" pitchFamily="18" charset="0"/>
              </a:rPr>
              <a:t>Der Forschungsteil endet mit der Präsentation der einzelnen </a:t>
            </a:r>
            <a:r>
              <a:rPr lang="de-AT" sz="1200" b="1" dirty="0">
                <a:effectLst/>
                <a:latin typeface="Arial" panose="020B0604020202020204" pitchFamily="34" charset="0"/>
                <a:ea typeface="Calibri" panose="020F0502020204030204" pitchFamily="34" charset="0"/>
                <a:cs typeface="Times New Roman" panose="02020603050405020304" pitchFamily="18" charset="0"/>
              </a:rPr>
              <a:t>Kategorien</a:t>
            </a:r>
            <a:r>
              <a:rPr lang="de-AT" sz="1200" dirty="0">
                <a:effectLst/>
                <a:latin typeface="Arial" panose="020B0604020202020204" pitchFamily="34" charset="0"/>
                <a:ea typeface="Calibri" panose="020F0502020204030204" pitchFamily="34" charset="0"/>
                <a:cs typeface="Times New Roman" panose="02020603050405020304" pitchFamily="18" charset="0"/>
              </a:rPr>
              <a:t> im Rahmen des Kapitels „Datenauswertung“. </a:t>
            </a:r>
            <a:endParaRPr lang="de-AT" sz="1200" dirty="0">
              <a:effectLst/>
              <a:latin typeface="Calibri" panose="020F0502020204030204" pitchFamily="34" charset="0"/>
              <a:ea typeface="Calibri" panose="020F0502020204030204" pitchFamily="34" charset="0"/>
              <a:cs typeface="Times New Roman" panose="02020603050405020304" pitchFamily="18" charset="0"/>
            </a:endParaRPr>
          </a:p>
          <a:p>
            <a:pPr marR="35560">
              <a:lnSpc>
                <a:spcPct val="100000"/>
              </a:lnSpc>
              <a:spcAft>
                <a:spcPts val="800"/>
              </a:spcAft>
            </a:pPr>
            <a:r>
              <a:rPr lang="de-AT" sz="1200" dirty="0">
                <a:effectLst/>
                <a:latin typeface="Arial" panose="020B0604020202020204" pitchFamily="34" charset="0"/>
                <a:ea typeface="Calibri" panose="020F0502020204030204" pitchFamily="34" charset="0"/>
                <a:cs typeface="Times New Roman" panose="02020603050405020304" pitchFamily="18" charset="0"/>
              </a:rPr>
              <a:t>Das sechste und letzte Kapitel befasst sich mit der </a:t>
            </a:r>
            <a:r>
              <a:rPr lang="de-AT" sz="1200" b="1" dirty="0">
                <a:effectLst/>
                <a:latin typeface="Arial" panose="020B0604020202020204" pitchFamily="34" charset="0"/>
                <a:ea typeface="Calibri" panose="020F0502020204030204" pitchFamily="34" charset="0"/>
                <a:cs typeface="Times New Roman" panose="02020603050405020304" pitchFamily="18" charset="0"/>
              </a:rPr>
              <a:t>Diskussion</a:t>
            </a:r>
            <a:r>
              <a:rPr lang="de-AT" sz="1200" dirty="0">
                <a:effectLst/>
                <a:latin typeface="Arial" panose="020B0604020202020204" pitchFamily="34" charset="0"/>
                <a:ea typeface="Calibri" panose="020F0502020204030204" pitchFamily="34" charset="0"/>
                <a:cs typeface="Times New Roman" panose="02020603050405020304" pitchFamily="18" charset="0"/>
              </a:rPr>
              <a:t> über diese Arbeit, die </a:t>
            </a:r>
            <a:r>
              <a:rPr lang="de-AT" sz="1200" b="1" dirty="0">
                <a:effectLst/>
                <a:latin typeface="Arial" panose="020B0604020202020204" pitchFamily="34" charset="0"/>
                <a:ea typeface="Calibri" panose="020F0502020204030204" pitchFamily="34" charset="0"/>
                <a:cs typeface="Times New Roman" panose="02020603050405020304" pitchFamily="18" charset="0"/>
              </a:rPr>
              <a:t>gesammelten theorie- und praxisbezogenen Erfahrungen </a:t>
            </a:r>
            <a:r>
              <a:rPr lang="de-AT" sz="1200" dirty="0">
                <a:effectLst/>
                <a:latin typeface="Arial" panose="020B0604020202020204" pitchFamily="34" charset="0"/>
                <a:ea typeface="Calibri" panose="020F0502020204030204" pitchFamily="34" charset="0"/>
                <a:cs typeface="Times New Roman" panose="02020603050405020304" pitchFamily="18" charset="0"/>
              </a:rPr>
              <a:t>werden zusammengefasst und es erfolgt ein Ausblick auf eine mögliche Umsetzung der Ergebnisse im Schulalltag.</a:t>
            </a:r>
            <a:endParaRPr lang="de-AT"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de-AT" dirty="0"/>
          </a:p>
        </p:txBody>
      </p:sp>
      <p:sp>
        <p:nvSpPr>
          <p:cNvPr id="5" name="Foliennummernplatzhalter 4">
            <a:extLst>
              <a:ext uri="{FF2B5EF4-FFF2-40B4-BE49-F238E27FC236}">
                <a16:creationId xmlns:a16="http://schemas.microsoft.com/office/drawing/2014/main" id="{884101E9-0FBD-330C-F33B-4FAFDAD7F67D}"/>
              </a:ext>
            </a:extLst>
          </p:cNvPr>
          <p:cNvSpPr>
            <a:spLocks noGrp="1"/>
          </p:cNvSpPr>
          <p:nvPr>
            <p:ph type="sldNum" sz="quarter" idx="5"/>
          </p:nvPr>
        </p:nvSpPr>
        <p:spPr/>
        <p:txBody>
          <a:bodyPr/>
          <a:lstStyle/>
          <a:p>
            <a:fld id="{63E4A49A-EB0D-4737-AEE5-C84A27E50C67}" type="slidenum">
              <a:rPr lang="de-AT" smtClean="0"/>
              <a:t>8</a:t>
            </a:fld>
            <a:endParaRPr lang="de-AT"/>
          </a:p>
        </p:txBody>
      </p:sp>
    </p:spTree>
    <p:extLst>
      <p:ext uri="{BB962C8B-B14F-4D97-AF65-F5344CB8AC3E}">
        <p14:creationId xmlns:p14="http://schemas.microsoft.com/office/powerpoint/2010/main" val="9576255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gn="just">
              <a:lnSpc>
                <a:spcPct val="100000"/>
              </a:lnSpc>
            </a:pPr>
            <a:r>
              <a:rPr lang="de-AT" sz="1200" dirty="0">
                <a:solidFill>
                  <a:srgbClr val="000000"/>
                </a:solidFill>
                <a:effectLst/>
                <a:latin typeface="Arial" panose="020B0604020202020204" pitchFamily="34" charset="0"/>
                <a:ea typeface="Arial" panose="020B0604020202020204" pitchFamily="34" charset="0"/>
              </a:rPr>
              <a:t>Mayring (2016, S. 41) betont, dass im Fokus des </a:t>
            </a:r>
            <a:r>
              <a:rPr lang="de-AT" sz="1200" b="1" dirty="0">
                <a:solidFill>
                  <a:srgbClr val="000000"/>
                </a:solidFill>
                <a:effectLst/>
                <a:latin typeface="Arial" panose="020B0604020202020204" pitchFamily="34" charset="0"/>
                <a:ea typeface="Arial" panose="020B0604020202020204" pitchFamily="34" charset="0"/>
              </a:rPr>
              <a:t>qualitativen Forschungsparadigmas </a:t>
            </a:r>
            <a:r>
              <a:rPr lang="de-AT" sz="1200" dirty="0">
                <a:solidFill>
                  <a:srgbClr val="000000"/>
                </a:solidFill>
                <a:effectLst/>
                <a:latin typeface="Arial" panose="020B0604020202020204" pitchFamily="34" charset="0"/>
                <a:ea typeface="Arial" panose="020B0604020202020204" pitchFamily="34" charset="0"/>
              </a:rPr>
              <a:t>der </a:t>
            </a:r>
            <a:r>
              <a:rPr lang="de-AT" sz="1200" b="1" dirty="0">
                <a:solidFill>
                  <a:srgbClr val="000000"/>
                </a:solidFill>
                <a:effectLst/>
                <a:latin typeface="Arial" panose="020B0604020202020204" pitchFamily="34" charset="0"/>
                <a:ea typeface="Arial" panose="020B0604020202020204" pitchFamily="34" charset="0"/>
              </a:rPr>
              <a:t>Mensch mit seiner Individualität </a:t>
            </a:r>
            <a:r>
              <a:rPr lang="de-AT" sz="1200" dirty="0">
                <a:solidFill>
                  <a:srgbClr val="000000"/>
                </a:solidFill>
                <a:effectLst/>
                <a:latin typeface="Arial" panose="020B0604020202020204" pitchFamily="34" charset="0"/>
                <a:ea typeface="Arial" panose="020B0604020202020204" pitchFamily="34" charset="0"/>
              </a:rPr>
              <a:t>steht. </a:t>
            </a:r>
          </a:p>
          <a:p>
            <a:pPr marL="0" marR="0" lvl="0" indent="0" algn="just" defTabSz="914400" rtl="0" eaLnBrk="1" fontAlgn="auto" latinLnBrk="0" hangingPunct="1">
              <a:lnSpc>
                <a:spcPct val="100000"/>
              </a:lnSpc>
              <a:spcBef>
                <a:spcPts val="0"/>
              </a:spcBef>
              <a:spcAft>
                <a:spcPts val="0"/>
              </a:spcAft>
              <a:buClrTx/>
              <a:buSzTx/>
              <a:buFontTx/>
              <a:buNone/>
              <a:tabLst/>
              <a:defRPr/>
            </a:pPr>
            <a:r>
              <a:rPr lang="de-AT" sz="1200" kern="100" dirty="0">
                <a:solidFill>
                  <a:srgbClr val="000000"/>
                </a:solidFill>
                <a:effectLst/>
                <a:latin typeface="Arial" panose="020B0604020202020204" pitchFamily="34" charset="0"/>
                <a:ea typeface="Arial" panose="020B0604020202020204" pitchFamily="34" charset="0"/>
              </a:rPr>
              <a:t>Es wird versucht, den Fall mit seinen unterschiedlichen Facetten als Ganzes zu betrachten. </a:t>
            </a:r>
            <a:endParaRPr lang="de-AT" sz="1200" dirty="0">
              <a:solidFill>
                <a:srgbClr val="000000"/>
              </a:solidFill>
              <a:effectLst/>
              <a:latin typeface="Arial" panose="020B0604020202020204" pitchFamily="34" charset="0"/>
            </a:endParaRPr>
          </a:p>
          <a:p>
            <a:pPr marL="6985" marR="60960" lvl="0" indent="-6985" algn="just" defTabSz="914400" rtl="0" eaLnBrk="1" fontAlgn="auto" latinLnBrk="0" hangingPunct="1">
              <a:lnSpc>
                <a:spcPct val="100000"/>
              </a:lnSpc>
              <a:spcBef>
                <a:spcPts val="0"/>
              </a:spcBef>
              <a:spcAft>
                <a:spcPts val="25"/>
              </a:spcAft>
              <a:buClrTx/>
              <a:buSzTx/>
              <a:buFontTx/>
              <a:buNone/>
              <a:tabLst/>
              <a:defRPr/>
            </a:pPr>
            <a:r>
              <a:rPr lang="de-AT" sz="1200" dirty="0">
                <a:solidFill>
                  <a:srgbClr val="000000"/>
                </a:solidFill>
                <a:effectLst/>
                <a:latin typeface="Arial" panose="020B0604020202020204" pitchFamily="34" charset="0"/>
                <a:ea typeface="Times New Roman" panose="02020603050405020304" pitchFamily="18" charset="0"/>
              </a:rPr>
              <a:t>Das Design der vorliegenden Arbeit orientiert sich an der </a:t>
            </a:r>
            <a:r>
              <a:rPr lang="de-AT" sz="1200" b="1" dirty="0">
                <a:solidFill>
                  <a:srgbClr val="000000"/>
                </a:solidFill>
                <a:effectLst/>
                <a:latin typeface="Arial" panose="020B0604020202020204" pitchFamily="34" charset="0"/>
                <a:ea typeface="Times New Roman" panose="02020603050405020304" pitchFamily="18" charset="0"/>
              </a:rPr>
              <a:t>qualitativen Inhaltsanalyse nach Mayring</a:t>
            </a:r>
            <a:r>
              <a:rPr lang="de-AT" sz="1200" dirty="0">
                <a:solidFill>
                  <a:srgbClr val="000000"/>
                </a:solidFill>
                <a:effectLst/>
                <a:latin typeface="Arial" panose="020B0604020202020204" pitchFamily="34" charset="0"/>
                <a:ea typeface="Times New Roman" panose="02020603050405020304" pitchFamily="18" charset="0"/>
              </a:rPr>
              <a:t>. Die qualitative Inhaltsanalyse verfolgt das Ziel, </a:t>
            </a:r>
            <a:r>
              <a:rPr lang="de-AT" sz="1200" b="1" dirty="0">
                <a:solidFill>
                  <a:srgbClr val="000000"/>
                </a:solidFill>
                <a:effectLst/>
                <a:latin typeface="Arial" panose="020B0604020202020204" pitchFamily="34" charset="0"/>
                <a:ea typeface="Times New Roman" panose="02020603050405020304" pitchFamily="18" charset="0"/>
              </a:rPr>
              <a:t>niedergeschriebene Kommunikation systematisch, regelgeleitet und theoriegeleitet zu analysieren</a:t>
            </a:r>
            <a:r>
              <a:rPr lang="de-AT" sz="1200" dirty="0">
                <a:solidFill>
                  <a:srgbClr val="000000"/>
                </a:solidFill>
                <a:effectLst/>
                <a:latin typeface="Arial" panose="020B0604020202020204" pitchFamily="34" charset="0"/>
                <a:ea typeface="Times New Roman" panose="02020603050405020304" pitchFamily="18" charset="0"/>
              </a:rPr>
              <a:t>, um „Rückschlüsse auf bestimmte Aspekte der Kommunikation zu ziehen“ (Mayring, 2022, S. 13).</a:t>
            </a:r>
          </a:p>
          <a:p>
            <a:pPr marL="6985" marR="60960" lvl="0" indent="-6985" algn="just" defTabSz="914400" rtl="0" eaLnBrk="1" fontAlgn="auto" latinLnBrk="0" hangingPunct="1">
              <a:lnSpc>
                <a:spcPct val="150000"/>
              </a:lnSpc>
              <a:spcBef>
                <a:spcPts val="0"/>
              </a:spcBef>
              <a:spcAft>
                <a:spcPts val="25"/>
              </a:spcAft>
              <a:buClrTx/>
              <a:buSzTx/>
              <a:buFontTx/>
              <a:buNone/>
              <a:tabLst/>
              <a:defRPr/>
            </a:pPr>
            <a:endParaRPr lang="de-AT" sz="1200" dirty="0">
              <a:solidFill>
                <a:srgbClr val="000000"/>
              </a:solidFill>
              <a:effectLst/>
              <a:latin typeface="Arial" panose="020B0604020202020204" pitchFamily="34" charset="0"/>
              <a:ea typeface="Times New Roman" panose="02020603050405020304" pitchFamily="18" charset="0"/>
            </a:endParaRPr>
          </a:p>
          <a:p>
            <a:pPr marL="6985" marR="60960" lvl="0" indent="-6985" algn="just" defTabSz="914400" rtl="0" eaLnBrk="1" fontAlgn="auto" latinLnBrk="0" hangingPunct="1">
              <a:lnSpc>
                <a:spcPct val="150000"/>
              </a:lnSpc>
              <a:spcBef>
                <a:spcPts val="0"/>
              </a:spcBef>
              <a:spcAft>
                <a:spcPts val="25"/>
              </a:spcAft>
              <a:buClrTx/>
              <a:buSzTx/>
              <a:buFontTx/>
              <a:buNone/>
              <a:tabLst/>
              <a:defRPr/>
            </a:pPr>
            <a:endParaRPr lang="de-AT" dirty="0"/>
          </a:p>
          <a:p>
            <a:pPr marL="6985" marR="60960" lvl="0" indent="-6985" algn="just" defTabSz="914400" rtl="0" eaLnBrk="1" fontAlgn="auto" latinLnBrk="0" hangingPunct="1">
              <a:lnSpc>
                <a:spcPct val="150000"/>
              </a:lnSpc>
              <a:spcBef>
                <a:spcPts val="0"/>
              </a:spcBef>
              <a:spcAft>
                <a:spcPts val="25"/>
              </a:spcAft>
              <a:buClrTx/>
              <a:buSzTx/>
              <a:buFontTx/>
              <a:buNone/>
              <a:tabLst/>
              <a:defRPr/>
            </a:pPr>
            <a:endParaRPr lang="de-AT" sz="1200" dirty="0">
              <a:solidFill>
                <a:srgbClr val="000000"/>
              </a:solidFill>
              <a:effectLst/>
              <a:latin typeface="Arial" panose="020B0604020202020204" pitchFamily="34" charset="0"/>
              <a:ea typeface="Times New Roman" panose="02020603050405020304" pitchFamily="18" charset="0"/>
            </a:endParaRPr>
          </a:p>
          <a:p>
            <a:pPr marL="6985" marR="60960" indent="-6985" algn="just">
              <a:lnSpc>
                <a:spcPct val="150000"/>
              </a:lnSpc>
              <a:spcAft>
                <a:spcPts val="25"/>
              </a:spcAft>
            </a:pPr>
            <a:endParaRPr lang="de-AT" dirty="0"/>
          </a:p>
        </p:txBody>
      </p:sp>
      <p:sp>
        <p:nvSpPr>
          <p:cNvPr id="5" name="Foliennummernplatzhalter 4">
            <a:extLst>
              <a:ext uri="{FF2B5EF4-FFF2-40B4-BE49-F238E27FC236}">
                <a16:creationId xmlns:a16="http://schemas.microsoft.com/office/drawing/2014/main" id="{EF81B30E-3BD0-1BCC-AD92-52918D0A5594}"/>
              </a:ext>
            </a:extLst>
          </p:cNvPr>
          <p:cNvSpPr>
            <a:spLocks noGrp="1"/>
          </p:cNvSpPr>
          <p:nvPr>
            <p:ph type="sldNum" sz="quarter" idx="5"/>
          </p:nvPr>
        </p:nvSpPr>
        <p:spPr/>
        <p:txBody>
          <a:bodyPr/>
          <a:lstStyle/>
          <a:p>
            <a:fld id="{63E4A49A-EB0D-4737-AEE5-C84A27E50C67}" type="slidenum">
              <a:rPr lang="de-AT" smtClean="0"/>
              <a:t>9</a:t>
            </a:fld>
            <a:endParaRPr lang="de-AT"/>
          </a:p>
        </p:txBody>
      </p:sp>
    </p:spTree>
    <p:extLst>
      <p:ext uri="{BB962C8B-B14F-4D97-AF65-F5344CB8AC3E}">
        <p14:creationId xmlns:p14="http://schemas.microsoft.com/office/powerpoint/2010/main" val="7525202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D662EF-FB65-0F1A-BDF1-A8E73333F24F}"/>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AT"/>
          </a:p>
        </p:txBody>
      </p:sp>
      <p:sp>
        <p:nvSpPr>
          <p:cNvPr id="3" name="Untertitel 2">
            <a:extLst>
              <a:ext uri="{FF2B5EF4-FFF2-40B4-BE49-F238E27FC236}">
                <a16:creationId xmlns:a16="http://schemas.microsoft.com/office/drawing/2014/main" id="{E823F560-40D9-B9BF-265D-185473725C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AT"/>
          </a:p>
        </p:txBody>
      </p:sp>
      <p:sp>
        <p:nvSpPr>
          <p:cNvPr id="4" name="Datumsplatzhalter 3">
            <a:extLst>
              <a:ext uri="{FF2B5EF4-FFF2-40B4-BE49-F238E27FC236}">
                <a16:creationId xmlns:a16="http://schemas.microsoft.com/office/drawing/2014/main" id="{CA9D8042-DE12-BDB1-9462-0309CCE9238A}"/>
              </a:ext>
            </a:extLst>
          </p:cNvPr>
          <p:cNvSpPr>
            <a:spLocks noGrp="1"/>
          </p:cNvSpPr>
          <p:nvPr>
            <p:ph type="dt" sz="half" idx="10"/>
          </p:nvPr>
        </p:nvSpPr>
        <p:spPr/>
        <p:txBody>
          <a:bodyPr/>
          <a:lstStyle/>
          <a:p>
            <a:fld id="{FAE2752F-ADCD-4EB5-86D4-49411FCD98DB}" type="datetime1">
              <a:rPr lang="de-AT" smtClean="0"/>
              <a:t>19.11.2025</a:t>
            </a:fld>
            <a:endParaRPr lang="de-AT"/>
          </a:p>
        </p:txBody>
      </p:sp>
      <p:sp>
        <p:nvSpPr>
          <p:cNvPr id="5" name="Fußzeilenplatzhalter 4">
            <a:extLst>
              <a:ext uri="{FF2B5EF4-FFF2-40B4-BE49-F238E27FC236}">
                <a16:creationId xmlns:a16="http://schemas.microsoft.com/office/drawing/2014/main" id="{76769E77-BB58-49CF-835D-57D41CAC966F}"/>
              </a:ext>
            </a:extLst>
          </p:cNvPr>
          <p:cNvSpPr>
            <a:spLocks noGrp="1"/>
          </p:cNvSpPr>
          <p:nvPr>
            <p:ph type="ftr" sz="quarter" idx="11"/>
          </p:nvPr>
        </p:nvSpPr>
        <p:spPr/>
        <p:txBody>
          <a:bodyPr/>
          <a:lstStyle/>
          <a:p>
            <a:endParaRPr lang="de-AT"/>
          </a:p>
        </p:txBody>
      </p:sp>
      <p:sp>
        <p:nvSpPr>
          <p:cNvPr id="6" name="Foliennummernplatzhalter 5">
            <a:extLst>
              <a:ext uri="{FF2B5EF4-FFF2-40B4-BE49-F238E27FC236}">
                <a16:creationId xmlns:a16="http://schemas.microsoft.com/office/drawing/2014/main" id="{B8097291-1E20-711E-9263-DC19B6D6127C}"/>
              </a:ext>
            </a:extLst>
          </p:cNvPr>
          <p:cNvSpPr>
            <a:spLocks noGrp="1"/>
          </p:cNvSpPr>
          <p:nvPr>
            <p:ph type="sldNum" sz="quarter" idx="12"/>
          </p:nvPr>
        </p:nvSpPr>
        <p:spPr/>
        <p:txBody>
          <a:bodyPr/>
          <a:lstStyle/>
          <a:p>
            <a:fld id="{06286209-2A2F-4AAC-B3D3-268B3E066605}" type="slidenum">
              <a:rPr lang="de-AT" smtClean="0"/>
              <a:t>‹Nr.›</a:t>
            </a:fld>
            <a:endParaRPr lang="de-AT"/>
          </a:p>
        </p:txBody>
      </p:sp>
      <p:pic>
        <p:nvPicPr>
          <p:cNvPr id="7" name="Grafik 6" descr="Ein Bild, das Screenshot, Grafiken, Grafikdesign, Text enthält.&#10;&#10;Automatisch generierte Beschreibung">
            <a:extLst>
              <a:ext uri="{FF2B5EF4-FFF2-40B4-BE49-F238E27FC236}">
                <a16:creationId xmlns:a16="http://schemas.microsoft.com/office/drawing/2014/main" id="{8B6D3E40-0F04-8853-96BD-4D381905180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634422" y="468725"/>
            <a:ext cx="4923155" cy="858520"/>
          </a:xfrm>
          <a:prstGeom prst="rect">
            <a:avLst/>
          </a:prstGeom>
          <a:noFill/>
          <a:ln>
            <a:noFill/>
          </a:ln>
        </p:spPr>
      </p:pic>
    </p:spTree>
    <p:extLst>
      <p:ext uri="{BB962C8B-B14F-4D97-AF65-F5344CB8AC3E}">
        <p14:creationId xmlns:p14="http://schemas.microsoft.com/office/powerpoint/2010/main" val="607448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F3F723-ED73-72E0-CFE9-3D46766717A2}"/>
              </a:ext>
            </a:extLst>
          </p:cNvPr>
          <p:cNvSpPr>
            <a:spLocks noGrp="1"/>
          </p:cNvSpPr>
          <p:nvPr>
            <p:ph type="title"/>
          </p:nvPr>
        </p:nvSpPr>
        <p:spPr/>
        <p:txBody>
          <a:bodyPr/>
          <a:lstStyle/>
          <a:p>
            <a:r>
              <a:rPr lang="de-DE"/>
              <a:t>Mastertitelformat bearbeiten</a:t>
            </a:r>
            <a:endParaRPr lang="de-AT"/>
          </a:p>
        </p:txBody>
      </p:sp>
      <p:sp>
        <p:nvSpPr>
          <p:cNvPr id="3" name="Vertikaler Textplatzhalter 2">
            <a:extLst>
              <a:ext uri="{FF2B5EF4-FFF2-40B4-BE49-F238E27FC236}">
                <a16:creationId xmlns:a16="http://schemas.microsoft.com/office/drawing/2014/main" id="{6BCFB366-E0EF-CEF8-F6D3-EDF9D107DDAF}"/>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1E031F2B-25C6-AD2D-8D0C-AB04D2216D2C}"/>
              </a:ext>
            </a:extLst>
          </p:cNvPr>
          <p:cNvSpPr>
            <a:spLocks noGrp="1"/>
          </p:cNvSpPr>
          <p:nvPr>
            <p:ph type="dt" sz="half" idx="10"/>
          </p:nvPr>
        </p:nvSpPr>
        <p:spPr/>
        <p:txBody>
          <a:bodyPr/>
          <a:lstStyle/>
          <a:p>
            <a:fld id="{02DE86B5-A663-450E-BD56-F33486ED5B95}" type="datetime1">
              <a:rPr lang="de-AT" smtClean="0"/>
              <a:t>19.11.2025</a:t>
            </a:fld>
            <a:endParaRPr lang="de-AT"/>
          </a:p>
        </p:txBody>
      </p:sp>
      <p:sp>
        <p:nvSpPr>
          <p:cNvPr id="5" name="Fußzeilenplatzhalter 4">
            <a:extLst>
              <a:ext uri="{FF2B5EF4-FFF2-40B4-BE49-F238E27FC236}">
                <a16:creationId xmlns:a16="http://schemas.microsoft.com/office/drawing/2014/main" id="{0CA6DF0C-96C5-9FB2-5FFE-87C5158257F0}"/>
              </a:ext>
            </a:extLst>
          </p:cNvPr>
          <p:cNvSpPr>
            <a:spLocks noGrp="1"/>
          </p:cNvSpPr>
          <p:nvPr>
            <p:ph type="ftr" sz="quarter" idx="11"/>
          </p:nvPr>
        </p:nvSpPr>
        <p:spPr/>
        <p:txBody>
          <a:bodyPr/>
          <a:lstStyle/>
          <a:p>
            <a:endParaRPr lang="de-AT"/>
          </a:p>
        </p:txBody>
      </p:sp>
      <p:sp>
        <p:nvSpPr>
          <p:cNvPr id="6" name="Foliennummernplatzhalter 5">
            <a:extLst>
              <a:ext uri="{FF2B5EF4-FFF2-40B4-BE49-F238E27FC236}">
                <a16:creationId xmlns:a16="http://schemas.microsoft.com/office/drawing/2014/main" id="{F0D420DF-E5FF-264B-C54E-826AF32E2952}"/>
              </a:ext>
            </a:extLst>
          </p:cNvPr>
          <p:cNvSpPr>
            <a:spLocks noGrp="1"/>
          </p:cNvSpPr>
          <p:nvPr>
            <p:ph type="sldNum" sz="quarter" idx="12"/>
          </p:nvPr>
        </p:nvSpPr>
        <p:spPr/>
        <p:txBody>
          <a:bodyPr/>
          <a:lstStyle/>
          <a:p>
            <a:fld id="{06286209-2A2F-4AAC-B3D3-268B3E066605}" type="slidenum">
              <a:rPr lang="de-AT" smtClean="0"/>
              <a:t>‹Nr.›</a:t>
            </a:fld>
            <a:endParaRPr lang="de-AT"/>
          </a:p>
        </p:txBody>
      </p:sp>
    </p:spTree>
    <p:extLst>
      <p:ext uri="{BB962C8B-B14F-4D97-AF65-F5344CB8AC3E}">
        <p14:creationId xmlns:p14="http://schemas.microsoft.com/office/powerpoint/2010/main" val="3486733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D0EBC12A-D3F2-3350-76C8-366FFCE830A7}"/>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AT"/>
          </a:p>
        </p:txBody>
      </p:sp>
      <p:sp>
        <p:nvSpPr>
          <p:cNvPr id="3" name="Vertikaler Textplatzhalter 2">
            <a:extLst>
              <a:ext uri="{FF2B5EF4-FFF2-40B4-BE49-F238E27FC236}">
                <a16:creationId xmlns:a16="http://schemas.microsoft.com/office/drawing/2014/main" id="{0E2AB387-6058-E2D6-6CDD-F99D58294195}"/>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FCA54C16-E910-702A-0641-1B953DBCB7EA}"/>
              </a:ext>
            </a:extLst>
          </p:cNvPr>
          <p:cNvSpPr>
            <a:spLocks noGrp="1"/>
          </p:cNvSpPr>
          <p:nvPr>
            <p:ph type="dt" sz="half" idx="10"/>
          </p:nvPr>
        </p:nvSpPr>
        <p:spPr/>
        <p:txBody>
          <a:bodyPr/>
          <a:lstStyle/>
          <a:p>
            <a:fld id="{BD9D38AA-887A-4410-B696-42A3340DCF57}" type="datetime1">
              <a:rPr lang="de-AT" smtClean="0"/>
              <a:t>19.11.2025</a:t>
            </a:fld>
            <a:endParaRPr lang="de-AT"/>
          </a:p>
        </p:txBody>
      </p:sp>
      <p:sp>
        <p:nvSpPr>
          <p:cNvPr id="5" name="Fußzeilenplatzhalter 4">
            <a:extLst>
              <a:ext uri="{FF2B5EF4-FFF2-40B4-BE49-F238E27FC236}">
                <a16:creationId xmlns:a16="http://schemas.microsoft.com/office/drawing/2014/main" id="{226B7BEE-3662-F2C6-AC87-8708B4E4F6D2}"/>
              </a:ext>
            </a:extLst>
          </p:cNvPr>
          <p:cNvSpPr>
            <a:spLocks noGrp="1"/>
          </p:cNvSpPr>
          <p:nvPr>
            <p:ph type="ftr" sz="quarter" idx="11"/>
          </p:nvPr>
        </p:nvSpPr>
        <p:spPr/>
        <p:txBody>
          <a:bodyPr/>
          <a:lstStyle/>
          <a:p>
            <a:endParaRPr lang="de-AT"/>
          </a:p>
        </p:txBody>
      </p:sp>
      <p:sp>
        <p:nvSpPr>
          <p:cNvPr id="6" name="Foliennummernplatzhalter 5">
            <a:extLst>
              <a:ext uri="{FF2B5EF4-FFF2-40B4-BE49-F238E27FC236}">
                <a16:creationId xmlns:a16="http://schemas.microsoft.com/office/drawing/2014/main" id="{08C3FD89-9063-AFEA-D4C7-04B7C0B27DA0}"/>
              </a:ext>
            </a:extLst>
          </p:cNvPr>
          <p:cNvSpPr>
            <a:spLocks noGrp="1"/>
          </p:cNvSpPr>
          <p:nvPr>
            <p:ph type="sldNum" sz="quarter" idx="12"/>
          </p:nvPr>
        </p:nvSpPr>
        <p:spPr/>
        <p:txBody>
          <a:bodyPr/>
          <a:lstStyle/>
          <a:p>
            <a:fld id="{06286209-2A2F-4AAC-B3D3-268B3E066605}" type="slidenum">
              <a:rPr lang="de-AT" smtClean="0"/>
              <a:t>‹Nr.›</a:t>
            </a:fld>
            <a:endParaRPr lang="de-AT"/>
          </a:p>
        </p:txBody>
      </p:sp>
    </p:spTree>
    <p:extLst>
      <p:ext uri="{BB962C8B-B14F-4D97-AF65-F5344CB8AC3E}">
        <p14:creationId xmlns:p14="http://schemas.microsoft.com/office/powerpoint/2010/main" val="4029686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F382C4-668B-0AE8-0E3B-54C5BC56D56F}"/>
              </a:ext>
            </a:extLst>
          </p:cNvPr>
          <p:cNvSpPr>
            <a:spLocks noGrp="1"/>
          </p:cNvSpPr>
          <p:nvPr>
            <p:ph type="title"/>
          </p:nvPr>
        </p:nvSpPr>
        <p:spPr/>
        <p:txBody>
          <a:bodyPr/>
          <a:lstStyle/>
          <a:p>
            <a:r>
              <a:rPr lang="de-DE"/>
              <a:t>Mastertitelformat bearbeiten</a:t>
            </a:r>
            <a:endParaRPr lang="de-AT"/>
          </a:p>
        </p:txBody>
      </p:sp>
      <p:sp>
        <p:nvSpPr>
          <p:cNvPr id="3" name="Inhaltsplatzhalter 2">
            <a:extLst>
              <a:ext uri="{FF2B5EF4-FFF2-40B4-BE49-F238E27FC236}">
                <a16:creationId xmlns:a16="http://schemas.microsoft.com/office/drawing/2014/main" id="{171FC183-C61B-2147-2C8E-EE164953ECEC}"/>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943DAD6-D47A-48D0-740F-57A25E658C53}"/>
              </a:ext>
            </a:extLst>
          </p:cNvPr>
          <p:cNvSpPr>
            <a:spLocks noGrp="1"/>
          </p:cNvSpPr>
          <p:nvPr>
            <p:ph type="dt" sz="half" idx="10"/>
          </p:nvPr>
        </p:nvSpPr>
        <p:spPr/>
        <p:txBody>
          <a:bodyPr/>
          <a:lstStyle/>
          <a:p>
            <a:fld id="{45C522F0-D558-4B4A-A0BB-D566DD82DFBF}" type="datetime1">
              <a:rPr lang="de-AT" smtClean="0"/>
              <a:t>19.11.2025</a:t>
            </a:fld>
            <a:endParaRPr lang="de-AT"/>
          </a:p>
        </p:txBody>
      </p:sp>
      <p:sp>
        <p:nvSpPr>
          <p:cNvPr id="5" name="Fußzeilenplatzhalter 4">
            <a:extLst>
              <a:ext uri="{FF2B5EF4-FFF2-40B4-BE49-F238E27FC236}">
                <a16:creationId xmlns:a16="http://schemas.microsoft.com/office/drawing/2014/main" id="{2A1C5177-21AE-A8DF-DE65-FAAB6413F0C7}"/>
              </a:ext>
            </a:extLst>
          </p:cNvPr>
          <p:cNvSpPr>
            <a:spLocks noGrp="1"/>
          </p:cNvSpPr>
          <p:nvPr>
            <p:ph type="ftr" sz="quarter" idx="11"/>
          </p:nvPr>
        </p:nvSpPr>
        <p:spPr/>
        <p:txBody>
          <a:bodyPr/>
          <a:lstStyle/>
          <a:p>
            <a:endParaRPr lang="de-AT"/>
          </a:p>
        </p:txBody>
      </p:sp>
      <p:sp>
        <p:nvSpPr>
          <p:cNvPr id="6" name="Foliennummernplatzhalter 5">
            <a:extLst>
              <a:ext uri="{FF2B5EF4-FFF2-40B4-BE49-F238E27FC236}">
                <a16:creationId xmlns:a16="http://schemas.microsoft.com/office/drawing/2014/main" id="{509388CA-6165-7E65-50C9-C8FEC1C57CD6}"/>
              </a:ext>
            </a:extLst>
          </p:cNvPr>
          <p:cNvSpPr>
            <a:spLocks noGrp="1"/>
          </p:cNvSpPr>
          <p:nvPr>
            <p:ph type="sldNum" sz="quarter" idx="12"/>
          </p:nvPr>
        </p:nvSpPr>
        <p:spPr/>
        <p:txBody>
          <a:bodyPr/>
          <a:lstStyle/>
          <a:p>
            <a:fld id="{06286209-2A2F-4AAC-B3D3-268B3E066605}" type="slidenum">
              <a:rPr lang="de-AT" smtClean="0"/>
              <a:t>‹Nr.›</a:t>
            </a:fld>
            <a:endParaRPr lang="de-AT"/>
          </a:p>
        </p:txBody>
      </p:sp>
      <p:pic>
        <p:nvPicPr>
          <p:cNvPr id="7" name="Grafik 6" descr="Ein Bild, das Screenshot, Grafiken, Grafikdesign, Text enthält.&#10;&#10;Automatisch generierte Beschreibung">
            <a:extLst>
              <a:ext uri="{FF2B5EF4-FFF2-40B4-BE49-F238E27FC236}">
                <a16:creationId xmlns:a16="http://schemas.microsoft.com/office/drawing/2014/main" id="{401D34A6-B844-E76F-E528-D1A91E745DBD}"/>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74857"/>
          <a:stretch/>
        </p:blipFill>
        <p:spPr bwMode="auto">
          <a:xfrm>
            <a:off x="9982200" y="681037"/>
            <a:ext cx="1237829" cy="858520"/>
          </a:xfrm>
          <a:prstGeom prst="rect">
            <a:avLst/>
          </a:prstGeom>
          <a:noFill/>
          <a:ln>
            <a:noFill/>
          </a:ln>
        </p:spPr>
      </p:pic>
    </p:spTree>
    <p:extLst>
      <p:ext uri="{BB962C8B-B14F-4D97-AF65-F5344CB8AC3E}">
        <p14:creationId xmlns:p14="http://schemas.microsoft.com/office/powerpoint/2010/main" val="668704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C66182-D9C9-C2CC-E987-63EC10E80E8E}"/>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AT"/>
          </a:p>
        </p:txBody>
      </p:sp>
      <p:sp>
        <p:nvSpPr>
          <p:cNvPr id="3" name="Textplatzhalter 2">
            <a:extLst>
              <a:ext uri="{FF2B5EF4-FFF2-40B4-BE49-F238E27FC236}">
                <a16:creationId xmlns:a16="http://schemas.microsoft.com/office/drawing/2014/main" id="{DC6007CA-A7A2-C86D-A08A-614E41D1F40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1CBF80F7-84A7-12B8-76EE-5C474872DDA1}"/>
              </a:ext>
            </a:extLst>
          </p:cNvPr>
          <p:cNvSpPr>
            <a:spLocks noGrp="1"/>
          </p:cNvSpPr>
          <p:nvPr>
            <p:ph type="dt" sz="half" idx="10"/>
          </p:nvPr>
        </p:nvSpPr>
        <p:spPr/>
        <p:txBody>
          <a:bodyPr/>
          <a:lstStyle/>
          <a:p>
            <a:fld id="{4D2E4EA8-CA23-4A91-A452-54251665B776}" type="datetime1">
              <a:rPr lang="de-AT" smtClean="0"/>
              <a:t>19.11.2025</a:t>
            </a:fld>
            <a:endParaRPr lang="de-AT"/>
          </a:p>
        </p:txBody>
      </p:sp>
      <p:sp>
        <p:nvSpPr>
          <p:cNvPr id="5" name="Fußzeilenplatzhalter 4">
            <a:extLst>
              <a:ext uri="{FF2B5EF4-FFF2-40B4-BE49-F238E27FC236}">
                <a16:creationId xmlns:a16="http://schemas.microsoft.com/office/drawing/2014/main" id="{B36E9DA6-91A9-1F20-C7E9-FB65D649908C}"/>
              </a:ext>
            </a:extLst>
          </p:cNvPr>
          <p:cNvSpPr>
            <a:spLocks noGrp="1"/>
          </p:cNvSpPr>
          <p:nvPr>
            <p:ph type="ftr" sz="quarter" idx="11"/>
          </p:nvPr>
        </p:nvSpPr>
        <p:spPr/>
        <p:txBody>
          <a:bodyPr/>
          <a:lstStyle/>
          <a:p>
            <a:endParaRPr lang="de-AT"/>
          </a:p>
        </p:txBody>
      </p:sp>
      <p:sp>
        <p:nvSpPr>
          <p:cNvPr id="6" name="Foliennummernplatzhalter 5">
            <a:extLst>
              <a:ext uri="{FF2B5EF4-FFF2-40B4-BE49-F238E27FC236}">
                <a16:creationId xmlns:a16="http://schemas.microsoft.com/office/drawing/2014/main" id="{93BE22B7-35DA-C7FB-CF9B-8FC32232A8A3}"/>
              </a:ext>
            </a:extLst>
          </p:cNvPr>
          <p:cNvSpPr>
            <a:spLocks noGrp="1"/>
          </p:cNvSpPr>
          <p:nvPr>
            <p:ph type="sldNum" sz="quarter" idx="12"/>
          </p:nvPr>
        </p:nvSpPr>
        <p:spPr/>
        <p:txBody>
          <a:bodyPr/>
          <a:lstStyle/>
          <a:p>
            <a:fld id="{06286209-2A2F-4AAC-B3D3-268B3E066605}" type="slidenum">
              <a:rPr lang="de-AT" smtClean="0"/>
              <a:t>‹Nr.›</a:t>
            </a:fld>
            <a:endParaRPr lang="de-AT"/>
          </a:p>
        </p:txBody>
      </p:sp>
    </p:spTree>
    <p:extLst>
      <p:ext uri="{BB962C8B-B14F-4D97-AF65-F5344CB8AC3E}">
        <p14:creationId xmlns:p14="http://schemas.microsoft.com/office/powerpoint/2010/main" val="835495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5284A0-1B9A-FA7F-3780-A6A519F32406}"/>
              </a:ext>
            </a:extLst>
          </p:cNvPr>
          <p:cNvSpPr>
            <a:spLocks noGrp="1"/>
          </p:cNvSpPr>
          <p:nvPr>
            <p:ph type="title"/>
          </p:nvPr>
        </p:nvSpPr>
        <p:spPr/>
        <p:txBody>
          <a:bodyPr/>
          <a:lstStyle/>
          <a:p>
            <a:r>
              <a:rPr lang="de-DE"/>
              <a:t>Mastertitelformat bearbeiten</a:t>
            </a:r>
            <a:endParaRPr lang="de-AT"/>
          </a:p>
        </p:txBody>
      </p:sp>
      <p:sp>
        <p:nvSpPr>
          <p:cNvPr id="3" name="Inhaltsplatzhalter 2">
            <a:extLst>
              <a:ext uri="{FF2B5EF4-FFF2-40B4-BE49-F238E27FC236}">
                <a16:creationId xmlns:a16="http://schemas.microsoft.com/office/drawing/2014/main" id="{A1EA3922-03D7-FC77-E7DB-A0834DC3EB78}"/>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a:extLst>
              <a:ext uri="{FF2B5EF4-FFF2-40B4-BE49-F238E27FC236}">
                <a16:creationId xmlns:a16="http://schemas.microsoft.com/office/drawing/2014/main" id="{E8533766-F09A-0926-6839-93A1D78DFA83}"/>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4">
            <a:extLst>
              <a:ext uri="{FF2B5EF4-FFF2-40B4-BE49-F238E27FC236}">
                <a16:creationId xmlns:a16="http://schemas.microsoft.com/office/drawing/2014/main" id="{A987A3CF-4834-2D39-EBE5-7DAB5E78832C}"/>
              </a:ext>
            </a:extLst>
          </p:cNvPr>
          <p:cNvSpPr>
            <a:spLocks noGrp="1"/>
          </p:cNvSpPr>
          <p:nvPr>
            <p:ph type="dt" sz="half" idx="10"/>
          </p:nvPr>
        </p:nvSpPr>
        <p:spPr/>
        <p:txBody>
          <a:bodyPr/>
          <a:lstStyle/>
          <a:p>
            <a:fld id="{908F4F07-26D7-46D4-AB22-66D2359648DA}" type="datetime1">
              <a:rPr lang="de-AT" smtClean="0"/>
              <a:t>19.11.2025</a:t>
            </a:fld>
            <a:endParaRPr lang="de-AT"/>
          </a:p>
        </p:txBody>
      </p:sp>
      <p:sp>
        <p:nvSpPr>
          <p:cNvPr id="6" name="Fußzeilenplatzhalter 5">
            <a:extLst>
              <a:ext uri="{FF2B5EF4-FFF2-40B4-BE49-F238E27FC236}">
                <a16:creationId xmlns:a16="http://schemas.microsoft.com/office/drawing/2014/main" id="{84CA5B64-B58A-50F4-7E7C-5E356965CAB8}"/>
              </a:ext>
            </a:extLst>
          </p:cNvPr>
          <p:cNvSpPr>
            <a:spLocks noGrp="1"/>
          </p:cNvSpPr>
          <p:nvPr>
            <p:ph type="ftr" sz="quarter" idx="11"/>
          </p:nvPr>
        </p:nvSpPr>
        <p:spPr/>
        <p:txBody>
          <a:bodyPr/>
          <a:lstStyle/>
          <a:p>
            <a:endParaRPr lang="de-AT"/>
          </a:p>
        </p:txBody>
      </p:sp>
      <p:sp>
        <p:nvSpPr>
          <p:cNvPr id="7" name="Foliennummernplatzhalter 6">
            <a:extLst>
              <a:ext uri="{FF2B5EF4-FFF2-40B4-BE49-F238E27FC236}">
                <a16:creationId xmlns:a16="http://schemas.microsoft.com/office/drawing/2014/main" id="{0C3F1F8F-2657-C53A-FA7D-1C61CB0838F4}"/>
              </a:ext>
            </a:extLst>
          </p:cNvPr>
          <p:cNvSpPr>
            <a:spLocks noGrp="1"/>
          </p:cNvSpPr>
          <p:nvPr>
            <p:ph type="sldNum" sz="quarter" idx="12"/>
          </p:nvPr>
        </p:nvSpPr>
        <p:spPr/>
        <p:txBody>
          <a:bodyPr/>
          <a:lstStyle/>
          <a:p>
            <a:fld id="{06286209-2A2F-4AAC-B3D3-268B3E066605}" type="slidenum">
              <a:rPr lang="de-AT" smtClean="0"/>
              <a:t>‹Nr.›</a:t>
            </a:fld>
            <a:endParaRPr lang="de-AT"/>
          </a:p>
        </p:txBody>
      </p:sp>
    </p:spTree>
    <p:extLst>
      <p:ext uri="{BB962C8B-B14F-4D97-AF65-F5344CB8AC3E}">
        <p14:creationId xmlns:p14="http://schemas.microsoft.com/office/powerpoint/2010/main" val="3744735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8FD1E0-0488-1992-AF7E-A6A9AA541159}"/>
              </a:ext>
            </a:extLst>
          </p:cNvPr>
          <p:cNvSpPr>
            <a:spLocks noGrp="1"/>
          </p:cNvSpPr>
          <p:nvPr>
            <p:ph type="title"/>
          </p:nvPr>
        </p:nvSpPr>
        <p:spPr>
          <a:xfrm>
            <a:off x="839788" y="365125"/>
            <a:ext cx="10515600" cy="1325563"/>
          </a:xfrm>
        </p:spPr>
        <p:txBody>
          <a:bodyPr/>
          <a:lstStyle/>
          <a:p>
            <a:r>
              <a:rPr lang="de-DE"/>
              <a:t>Mastertitelformat bearbeiten</a:t>
            </a:r>
            <a:endParaRPr lang="de-AT"/>
          </a:p>
        </p:txBody>
      </p:sp>
      <p:sp>
        <p:nvSpPr>
          <p:cNvPr id="3" name="Textplatzhalter 2">
            <a:extLst>
              <a:ext uri="{FF2B5EF4-FFF2-40B4-BE49-F238E27FC236}">
                <a16:creationId xmlns:a16="http://schemas.microsoft.com/office/drawing/2014/main" id="{DF01B5BF-7038-1FE8-A406-D3C73A0D9A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825927BB-DBAB-F296-425B-ED9ED53D7AB7}"/>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a:extLst>
              <a:ext uri="{FF2B5EF4-FFF2-40B4-BE49-F238E27FC236}">
                <a16:creationId xmlns:a16="http://schemas.microsoft.com/office/drawing/2014/main" id="{966C9E8C-D0E2-A731-23F9-B5F7DB781F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897E1C0D-F72B-D242-7835-41129C7420EA}"/>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6">
            <a:extLst>
              <a:ext uri="{FF2B5EF4-FFF2-40B4-BE49-F238E27FC236}">
                <a16:creationId xmlns:a16="http://schemas.microsoft.com/office/drawing/2014/main" id="{700BA7B3-58B7-C14A-93FD-ACAF91DB95E6}"/>
              </a:ext>
            </a:extLst>
          </p:cNvPr>
          <p:cNvSpPr>
            <a:spLocks noGrp="1"/>
          </p:cNvSpPr>
          <p:nvPr>
            <p:ph type="dt" sz="half" idx="10"/>
          </p:nvPr>
        </p:nvSpPr>
        <p:spPr/>
        <p:txBody>
          <a:bodyPr/>
          <a:lstStyle/>
          <a:p>
            <a:fld id="{0A0D2B0C-C04E-4C80-853D-BCE6B3DF666D}" type="datetime1">
              <a:rPr lang="de-AT" smtClean="0"/>
              <a:t>19.11.2025</a:t>
            </a:fld>
            <a:endParaRPr lang="de-AT"/>
          </a:p>
        </p:txBody>
      </p:sp>
      <p:sp>
        <p:nvSpPr>
          <p:cNvPr id="8" name="Fußzeilenplatzhalter 7">
            <a:extLst>
              <a:ext uri="{FF2B5EF4-FFF2-40B4-BE49-F238E27FC236}">
                <a16:creationId xmlns:a16="http://schemas.microsoft.com/office/drawing/2014/main" id="{571E1500-7269-19F8-C2A6-C3D3F2CA6645}"/>
              </a:ext>
            </a:extLst>
          </p:cNvPr>
          <p:cNvSpPr>
            <a:spLocks noGrp="1"/>
          </p:cNvSpPr>
          <p:nvPr>
            <p:ph type="ftr" sz="quarter" idx="11"/>
          </p:nvPr>
        </p:nvSpPr>
        <p:spPr/>
        <p:txBody>
          <a:bodyPr/>
          <a:lstStyle/>
          <a:p>
            <a:endParaRPr lang="de-AT"/>
          </a:p>
        </p:txBody>
      </p:sp>
      <p:sp>
        <p:nvSpPr>
          <p:cNvPr id="9" name="Foliennummernplatzhalter 8">
            <a:extLst>
              <a:ext uri="{FF2B5EF4-FFF2-40B4-BE49-F238E27FC236}">
                <a16:creationId xmlns:a16="http://schemas.microsoft.com/office/drawing/2014/main" id="{98FFAFB6-F7BB-A24C-BCDE-BD1E905C8AEB}"/>
              </a:ext>
            </a:extLst>
          </p:cNvPr>
          <p:cNvSpPr>
            <a:spLocks noGrp="1"/>
          </p:cNvSpPr>
          <p:nvPr>
            <p:ph type="sldNum" sz="quarter" idx="12"/>
          </p:nvPr>
        </p:nvSpPr>
        <p:spPr/>
        <p:txBody>
          <a:bodyPr/>
          <a:lstStyle/>
          <a:p>
            <a:fld id="{06286209-2A2F-4AAC-B3D3-268B3E066605}" type="slidenum">
              <a:rPr lang="de-AT" smtClean="0"/>
              <a:t>‹Nr.›</a:t>
            </a:fld>
            <a:endParaRPr lang="de-AT"/>
          </a:p>
        </p:txBody>
      </p:sp>
    </p:spTree>
    <p:extLst>
      <p:ext uri="{BB962C8B-B14F-4D97-AF65-F5344CB8AC3E}">
        <p14:creationId xmlns:p14="http://schemas.microsoft.com/office/powerpoint/2010/main" val="1045983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CE6293-CEB0-59D6-AFD2-D78F0B30EA2A}"/>
              </a:ext>
            </a:extLst>
          </p:cNvPr>
          <p:cNvSpPr>
            <a:spLocks noGrp="1"/>
          </p:cNvSpPr>
          <p:nvPr>
            <p:ph type="title"/>
          </p:nvPr>
        </p:nvSpPr>
        <p:spPr/>
        <p:txBody>
          <a:bodyPr/>
          <a:lstStyle/>
          <a:p>
            <a:r>
              <a:rPr lang="de-DE"/>
              <a:t>Mastertitelformat bearbeiten</a:t>
            </a:r>
            <a:endParaRPr lang="de-AT"/>
          </a:p>
        </p:txBody>
      </p:sp>
      <p:sp>
        <p:nvSpPr>
          <p:cNvPr id="3" name="Datumsplatzhalter 2">
            <a:extLst>
              <a:ext uri="{FF2B5EF4-FFF2-40B4-BE49-F238E27FC236}">
                <a16:creationId xmlns:a16="http://schemas.microsoft.com/office/drawing/2014/main" id="{0C033BBD-D08A-A660-6BA7-B22E0020BCDB}"/>
              </a:ext>
            </a:extLst>
          </p:cNvPr>
          <p:cNvSpPr>
            <a:spLocks noGrp="1"/>
          </p:cNvSpPr>
          <p:nvPr>
            <p:ph type="dt" sz="half" idx="10"/>
          </p:nvPr>
        </p:nvSpPr>
        <p:spPr/>
        <p:txBody>
          <a:bodyPr/>
          <a:lstStyle/>
          <a:p>
            <a:fld id="{9D21B55D-75B7-417A-9C07-FDBBB3D4FBA7}" type="datetime1">
              <a:rPr lang="de-AT" smtClean="0"/>
              <a:t>19.11.2025</a:t>
            </a:fld>
            <a:endParaRPr lang="de-AT"/>
          </a:p>
        </p:txBody>
      </p:sp>
      <p:sp>
        <p:nvSpPr>
          <p:cNvPr id="4" name="Fußzeilenplatzhalter 3">
            <a:extLst>
              <a:ext uri="{FF2B5EF4-FFF2-40B4-BE49-F238E27FC236}">
                <a16:creationId xmlns:a16="http://schemas.microsoft.com/office/drawing/2014/main" id="{C1E588C7-1ED5-6FED-2BBE-CE70977AE05F}"/>
              </a:ext>
            </a:extLst>
          </p:cNvPr>
          <p:cNvSpPr>
            <a:spLocks noGrp="1"/>
          </p:cNvSpPr>
          <p:nvPr>
            <p:ph type="ftr" sz="quarter" idx="11"/>
          </p:nvPr>
        </p:nvSpPr>
        <p:spPr/>
        <p:txBody>
          <a:bodyPr/>
          <a:lstStyle/>
          <a:p>
            <a:endParaRPr lang="de-AT"/>
          </a:p>
        </p:txBody>
      </p:sp>
      <p:sp>
        <p:nvSpPr>
          <p:cNvPr id="5" name="Foliennummernplatzhalter 4">
            <a:extLst>
              <a:ext uri="{FF2B5EF4-FFF2-40B4-BE49-F238E27FC236}">
                <a16:creationId xmlns:a16="http://schemas.microsoft.com/office/drawing/2014/main" id="{24BE9EF5-4ECE-7BDC-A714-4C05FED46DDC}"/>
              </a:ext>
            </a:extLst>
          </p:cNvPr>
          <p:cNvSpPr>
            <a:spLocks noGrp="1"/>
          </p:cNvSpPr>
          <p:nvPr>
            <p:ph type="sldNum" sz="quarter" idx="12"/>
          </p:nvPr>
        </p:nvSpPr>
        <p:spPr/>
        <p:txBody>
          <a:bodyPr/>
          <a:lstStyle/>
          <a:p>
            <a:fld id="{06286209-2A2F-4AAC-B3D3-268B3E066605}" type="slidenum">
              <a:rPr lang="de-AT" smtClean="0"/>
              <a:t>‹Nr.›</a:t>
            </a:fld>
            <a:endParaRPr lang="de-AT"/>
          </a:p>
        </p:txBody>
      </p:sp>
    </p:spTree>
    <p:extLst>
      <p:ext uri="{BB962C8B-B14F-4D97-AF65-F5344CB8AC3E}">
        <p14:creationId xmlns:p14="http://schemas.microsoft.com/office/powerpoint/2010/main" val="4202473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8B92B46A-E724-B1D5-332A-5E08F9C5404D}"/>
              </a:ext>
            </a:extLst>
          </p:cNvPr>
          <p:cNvSpPr>
            <a:spLocks noGrp="1"/>
          </p:cNvSpPr>
          <p:nvPr>
            <p:ph type="dt" sz="half" idx="10"/>
          </p:nvPr>
        </p:nvSpPr>
        <p:spPr/>
        <p:txBody>
          <a:bodyPr/>
          <a:lstStyle/>
          <a:p>
            <a:fld id="{9B143843-0696-415B-B416-8B55B6200626}" type="datetime1">
              <a:rPr lang="de-AT" smtClean="0"/>
              <a:t>19.11.2025</a:t>
            </a:fld>
            <a:endParaRPr lang="de-AT"/>
          </a:p>
        </p:txBody>
      </p:sp>
      <p:sp>
        <p:nvSpPr>
          <p:cNvPr id="3" name="Fußzeilenplatzhalter 2">
            <a:extLst>
              <a:ext uri="{FF2B5EF4-FFF2-40B4-BE49-F238E27FC236}">
                <a16:creationId xmlns:a16="http://schemas.microsoft.com/office/drawing/2014/main" id="{FEA2292B-31B5-4122-EC3A-97CBAC39C920}"/>
              </a:ext>
            </a:extLst>
          </p:cNvPr>
          <p:cNvSpPr>
            <a:spLocks noGrp="1"/>
          </p:cNvSpPr>
          <p:nvPr>
            <p:ph type="ftr" sz="quarter" idx="11"/>
          </p:nvPr>
        </p:nvSpPr>
        <p:spPr/>
        <p:txBody>
          <a:bodyPr/>
          <a:lstStyle/>
          <a:p>
            <a:endParaRPr lang="de-AT"/>
          </a:p>
        </p:txBody>
      </p:sp>
      <p:sp>
        <p:nvSpPr>
          <p:cNvPr id="4" name="Foliennummernplatzhalter 3">
            <a:extLst>
              <a:ext uri="{FF2B5EF4-FFF2-40B4-BE49-F238E27FC236}">
                <a16:creationId xmlns:a16="http://schemas.microsoft.com/office/drawing/2014/main" id="{F715AE4E-3AC2-6368-984D-BC184E087194}"/>
              </a:ext>
            </a:extLst>
          </p:cNvPr>
          <p:cNvSpPr>
            <a:spLocks noGrp="1"/>
          </p:cNvSpPr>
          <p:nvPr>
            <p:ph type="sldNum" sz="quarter" idx="12"/>
          </p:nvPr>
        </p:nvSpPr>
        <p:spPr/>
        <p:txBody>
          <a:bodyPr/>
          <a:lstStyle/>
          <a:p>
            <a:fld id="{06286209-2A2F-4AAC-B3D3-268B3E066605}" type="slidenum">
              <a:rPr lang="de-AT" smtClean="0"/>
              <a:t>‹Nr.›</a:t>
            </a:fld>
            <a:endParaRPr lang="de-AT"/>
          </a:p>
        </p:txBody>
      </p:sp>
    </p:spTree>
    <p:extLst>
      <p:ext uri="{BB962C8B-B14F-4D97-AF65-F5344CB8AC3E}">
        <p14:creationId xmlns:p14="http://schemas.microsoft.com/office/powerpoint/2010/main" val="1600448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721A55-D528-3D14-B31B-B16A3B99EEC3}"/>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AT"/>
          </a:p>
        </p:txBody>
      </p:sp>
      <p:sp>
        <p:nvSpPr>
          <p:cNvPr id="3" name="Inhaltsplatzhalter 2">
            <a:extLst>
              <a:ext uri="{FF2B5EF4-FFF2-40B4-BE49-F238E27FC236}">
                <a16:creationId xmlns:a16="http://schemas.microsoft.com/office/drawing/2014/main" id="{E6726077-08B0-E3F3-3932-92D5E0E1E2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a:extLst>
              <a:ext uri="{FF2B5EF4-FFF2-40B4-BE49-F238E27FC236}">
                <a16:creationId xmlns:a16="http://schemas.microsoft.com/office/drawing/2014/main" id="{AE261D64-046D-B620-766B-8068742080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A223A567-D158-0020-4D65-0CDDDC1FADA9}"/>
              </a:ext>
            </a:extLst>
          </p:cNvPr>
          <p:cNvSpPr>
            <a:spLocks noGrp="1"/>
          </p:cNvSpPr>
          <p:nvPr>
            <p:ph type="dt" sz="half" idx="10"/>
          </p:nvPr>
        </p:nvSpPr>
        <p:spPr/>
        <p:txBody>
          <a:bodyPr/>
          <a:lstStyle/>
          <a:p>
            <a:fld id="{FA6B064F-F00A-4C1C-A54A-E20E89A114DE}" type="datetime1">
              <a:rPr lang="de-AT" smtClean="0"/>
              <a:t>19.11.2025</a:t>
            </a:fld>
            <a:endParaRPr lang="de-AT"/>
          </a:p>
        </p:txBody>
      </p:sp>
      <p:sp>
        <p:nvSpPr>
          <p:cNvPr id="6" name="Fußzeilenplatzhalter 5">
            <a:extLst>
              <a:ext uri="{FF2B5EF4-FFF2-40B4-BE49-F238E27FC236}">
                <a16:creationId xmlns:a16="http://schemas.microsoft.com/office/drawing/2014/main" id="{B49F9964-6B9F-80C3-75DE-742BFE8CF4B8}"/>
              </a:ext>
            </a:extLst>
          </p:cNvPr>
          <p:cNvSpPr>
            <a:spLocks noGrp="1"/>
          </p:cNvSpPr>
          <p:nvPr>
            <p:ph type="ftr" sz="quarter" idx="11"/>
          </p:nvPr>
        </p:nvSpPr>
        <p:spPr/>
        <p:txBody>
          <a:bodyPr/>
          <a:lstStyle/>
          <a:p>
            <a:endParaRPr lang="de-AT"/>
          </a:p>
        </p:txBody>
      </p:sp>
      <p:sp>
        <p:nvSpPr>
          <p:cNvPr id="7" name="Foliennummernplatzhalter 6">
            <a:extLst>
              <a:ext uri="{FF2B5EF4-FFF2-40B4-BE49-F238E27FC236}">
                <a16:creationId xmlns:a16="http://schemas.microsoft.com/office/drawing/2014/main" id="{4FE34DCC-4C09-F6CD-7C42-2FFA912E6C4F}"/>
              </a:ext>
            </a:extLst>
          </p:cNvPr>
          <p:cNvSpPr>
            <a:spLocks noGrp="1"/>
          </p:cNvSpPr>
          <p:nvPr>
            <p:ph type="sldNum" sz="quarter" idx="12"/>
          </p:nvPr>
        </p:nvSpPr>
        <p:spPr/>
        <p:txBody>
          <a:bodyPr/>
          <a:lstStyle/>
          <a:p>
            <a:fld id="{06286209-2A2F-4AAC-B3D3-268B3E066605}" type="slidenum">
              <a:rPr lang="de-AT" smtClean="0"/>
              <a:t>‹Nr.›</a:t>
            </a:fld>
            <a:endParaRPr lang="de-AT"/>
          </a:p>
        </p:txBody>
      </p:sp>
    </p:spTree>
    <p:extLst>
      <p:ext uri="{BB962C8B-B14F-4D97-AF65-F5344CB8AC3E}">
        <p14:creationId xmlns:p14="http://schemas.microsoft.com/office/powerpoint/2010/main" val="2362794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DFAB38-FD0B-9BEB-40A6-131C39C8672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AT"/>
          </a:p>
        </p:txBody>
      </p:sp>
      <p:sp>
        <p:nvSpPr>
          <p:cNvPr id="3" name="Bildplatzhalter 2">
            <a:extLst>
              <a:ext uri="{FF2B5EF4-FFF2-40B4-BE49-F238E27FC236}">
                <a16:creationId xmlns:a16="http://schemas.microsoft.com/office/drawing/2014/main" id="{27BFDB99-4895-4D82-74B4-96FFE8973F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AT"/>
          </a:p>
        </p:txBody>
      </p:sp>
      <p:sp>
        <p:nvSpPr>
          <p:cNvPr id="4" name="Textplatzhalter 3">
            <a:extLst>
              <a:ext uri="{FF2B5EF4-FFF2-40B4-BE49-F238E27FC236}">
                <a16:creationId xmlns:a16="http://schemas.microsoft.com/office/drawing/2014/main" id="{F4A5724C-0657-BFDC-676C-AEA456F343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48224928-3B63-2D4B-3691-2AB0474A4E85}"/>
              </a:ext>
            </a:extLst>
          </p:cNvPr>
          <p:cNvSpPr>
            <a:spLocks noGrp="1"/>
          </p:cNvSpPr>
          <p:nvPr>
            <p:ph type="dt" sz="half" idx="10"/>
          </p:nvPr>
        </p:nvSpPr>
        <p:spPr/>
        <p:txBody>
          <a:bodyPr/>
          <a:lstStyle/>
          <a:p>
            <a:fld id="{F0C44531-4127-41EC-8841-321718E6512D}" type="datetime1">
              <a:rPr lang="de-AT" smtClean="0"/>
              <a:t>19.11.2025</a:t>
            </a:fld>
            <a:endParaRPr lang="de-AT"/>
          </a:p>
        </p:txBody>
      </p:sp>
      <p:sp>
        <p:nvSpPr>
          <p:cNvPr id="6" name="Fußzeilenplatzhalter 5">
            <a:extLst>
              <a:ext uri="{FF2B5EF4-FFF2-40B4-BE49-F238E27FC236}">
                <a16:creationId xmlns:a16="http://schemas.microsoft.com/office/drawing/2014/main" id="{A013D12A-C976-3A58-0082-13C47E1E2A06}"/>
              </a:ext>
            </a:extLst>
          </p:cNvPr>
          <p:cNvSpPr>
            <a:spLocks noGrp="1"/>
          </p:cNvSpPr>
          <p:nvPr>
            <p:ph type="ftr" sz="quarter" idx="11"/>
          </p:nvPr>
        </p:nvSpPr>
        <p:spPr/>
        <p:txBody>
          <a:bodyPr/>
          <a:lstStyle/>
          <a:p>
            <a:endParaRPr lang="de-AT"/>
          </a:p>
        </p:txBody>
      </p:sp>
      <p:sp>
        <p:nvSpPr>
          <p:cNvPr id="7" name="Foliennummernplatzhalter 6">
            <a:extLst>
              <a:ext uri="{FF2B5EF4-FFF2-40B4-BE49-F238E27FC236}">
                <a16:creationId xmlns:a16="http://schemas.microsoft.com/office/drawing/2014/main" id="{FD472C42-73CE-F34C-A4B4-A194F3054996}"/>
              </a:ext>
            </a:extLst>
          </p:cNvPr>
          <p:cNvSpPr>
            <a:spLocks noGrp="1"/>
          </p:cNvSpPr>
          <p:nvPr>
            <p:ph type="sldNum" sz="quarter" idx="12"/>
          </p:nvPr>
        </p:nvSpPr>
        <p:spPr/>
        <p:txBody>
          <a:bodyPr/>
          <a:lstStyle/>
          <a:p>
            <a:fld id="{06286209-2A2F-4AAC-B3D3-268B3E066605}" type="slidenum">
              <a:rPr lang="de-AT" smtClean="0"/>
              <a:t>‹Nr.›</a:t>
            </a:fld>
            <a:endParaRPr lang="de-AT"/>
          </a:p>
        </p:txBody>
      </p:sp>
    </p:spTree>
    <p:extLst>
      <p:ext uri="{BB962C8B-B14F-4D97-AF65-F5344CB8AC3E}">
        <p14:creationId xmlns:p14="http://schemas.microsoft.com/office/powerpoint/2010/main" val="1125834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B7686BB2-3EB6-B7DB-EAB4-63B8140B25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dirty="0"/>
              <a:t>Mastertitelformat bearbeiten</a:t>
            </a:r>
            <a:endParaRPr lang="de-AT" dirty="0"/>
          </a:p>
        </p:txBody>
      </p:sp>
      <p:sp>
        <p:nvSpPr>
          <p:cNvPr id="3" name="Textplatzhalter 2">
            <a:extLst>
              <a:ext uri="{FF2B5EF4-FFF2-40B4-BE49-F238E27FC236}">
                <a16:creationId xmlns:a16="http://schemas.microsoft.com/office/drawing/2014/main" id="{D4BB86DD-C427-57F1-85F3-08122D6E28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FFF1704B-4CEA-5F26-59CA-8AE1365636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FD54BFA-2F14-4DD6-9FDB-4E1FAB061DC2}" type="datetime1">
              <a:rPr lang="de-AT" smtClean="0"/>
              <a:t>19.11.2025</a:t>
            </a:fld>
            <a:endParaRPr lang="de-AT"/>
          </a:p>
        </p:txBody>
      </p:sp>
      <p:sp>
        <p:nvSpPr>
          <p:cNvPr id="5" name="Fußzeilenplatzhalter 4">
            <a:extLst>
              <a:ext uri="{FF2B5EF4-FFF2-40B4-BE49-F238E27FC236}">
                <a16:creationId xmlns:a16="http://schemas.microsoft.com/office/drawing/2014/main" id="{313F45AF-5575-232B-3795-4DC453B7ED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AT" dirty="0"/>
          </a:p>
        </p:txBody>
      </p:sp>
      <p:sp>
        <p:nvSpPr>
          <p:cNvPr id="6" name="Foliennummernplatzhalter 5">
            <a:extLst>
              <a:ext uri="{FF2B5EF4-FFF2-40B4-BE49-F238E27FC236}">
                <a16:creationId xmlns:a16="http://schemas.microsoft.com/office/drawing/2014/main" id="{6F511F19-946B-8C0F-E7EB-4B787E8D7A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6286209-2A2F-4AAC-B3D3-268B3E066605}" type="slidenum">
              <a:rPr lang="de-AT" smtClean="0"/>
              <a:t>‹Nr.›</a:t>
            </a:fld>
            <a:endParaRPr lang="de-AT"/>
          </a:p>
        </p:txBody>
      </p:sp>
    </p:spTree>
    <p:extLst>
      <p:ext uri="{BB962C8B-B14F-4D97-AF65-F5344CB8AC3E}">
        <p14:creationId xmlns:p14="http://schemas.microsoft.com/office/powerpoint/2010/main" val="31936465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2.e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80BB45-DA4E-17AB-33E0-E370678B7984}"/>
              </a:ext>
            </a:extLst>
          </p:cNvPr>
          <p:cNvSpPr>
            <a:spLocks noGrp="1"/>
          </p:cNvSpPr>
          <p:nvPr>
            <p:ph type="ctrTitle"/>
          </p:nvPr>
        </p:nvSpPr>
        <p:spPr/>
        <p:txBody>
          <a:bodyPr/>
          <a:lstStyle/>
          <a:p>
            <a:r>
              <a:rPr lang="de-AT" dirty="0"/>
              <a:t>Präsentation der Masterthese:</a:t>
            </a:r>
          </a:p>
        </p:txBody>
      </p:sp>
      <p:sp>
        <p:nvSpPr>
          <p:cNvPr id="3" name="Untertitel 2">
            <a:extLst>
              <a:ext uri="{FF2B5EF4-FFF2-40B4-BE49-F238E27FC236}">
                <a16:creationId xmlns:a16="http://schemas.microsoft.com/office/drawing/2014/main" id="{734AF937-B729-9606-581A-C01E35929002}"/>
              </a:ext>
            </a:extLst>
          </p:cNvPr>
          <p:cNvSpPr>
            <a:spLocks noGrp="1"/>
          </p:cNvSpPr>
          <p:nvPr>
            <p:ph type="subTitle" idx="1"/>
          </p:nvPr>
        </p:nvSpPr>
        <p:spPr/>
        <p:txBody>
          <a:bodyPr/>
          <a:lstStyle/>
          <a:p>
            <a:endParaRPr lang="de-AT" sz="1800" b="1" i="1" kern="100" dirty="0">
              <a:solidFill>
                <a:srgbClr val="000000"/>
              </a:solidFill>
              <a:effectLst/>
              <a:latin typeface="Calibri" panose="020F0502020204030204" pitchFamily="34" charset="0"/>
              <a:ea typeface="Arial" panose="020B0604020202020204" pitchFamily="34" charset="0"/>
            </a:endParaRPr>
          </a:p>
          <a:p>
            <a:r>
              <a:rPr lang="de-AT" sz="2800" b="1" i="1" kern="100" dirty="0">
                <a:solidFill>
                  <a:srgbClr val="000000"/>
                </a:solidFill>
                <a:effectLst/>
                <a:latin typeface="Calibri" panose="020F0502020204030204" pitchFamily="34" charset="0"/>
                <a:ea typeface="Arial" panose="020B0604020202020204" pitchFamily="34" charset="0"/>
              </a:rPr>
              <a:t>Die Förderung sozialer Kompetenzen </a:t>
            </a:r>
            <a:br>
              <a:rPr lang="de-AT" sz="2800" b="1" i="1" kern="100" dirty="0">
                <a:solidFill>
                  <a:srgbClr val="000000"/>
                </a:solidFill>
                <a:effectLst/>
                <a:latin typeface="Calibri" panose="020F0502020204030204" pitchFamily="34" charset="0"/>
                <a:ea typeface="Arial" panose="020B0604020202020204" pitchFamily="34" charset="0"/>
              </a:rPr>
            </a:br>
            <a:r>
              <a:rPr lang="de-AT" sz="2800" b="1" i="1" kern="100" dirty="0">
                <a:solidFill>
                  <a:srgbClr val="000000"/>
                </a:solidFill>
                <a:effectLst/>
                <a:latin typeface="Calibri" panose="020F0502020204030204" pitchFamily="34" charset="0"/>
                <a:ea typeface="Arial" panose="020B0604020202020204" pitchFamily="34" charset="0"/>
              </a:rPr>
              <a:t>durch den Einsatz von Lions-Quest in der Sekundarstufe 1</a:t>
            </a:r>
            <a:endParaRPr lang="de-AT" sz="2800" kern="100" dirty="0">
              <a:solidFill>
                <a:srgbClr val="000000"/>
              </a:solidFill>
              <a:effectLst/>
              <a:latin typeface="Arial" panose="020B0604020202020204" pitchFamily="34" charset="0"/>
              <a:ea typeface="Arial" panose="020B0604020202020204" pitchFamily="34" charset="0"/>
            </a:endParaRPr>
          </a:p>
          <a:p>
            <a:endParaRPr lang="de-AT" dirty="0"/>
          </a:p>
        </p:txBody>
      </p:sp>
    </p:spTree>
    <p:extLst>
      <p:ext uri="{BB962C8B-B14F-4D97-AF65-F5344CB8AC3E}">
        <p14:creationId xmlns:p14="http://schemas.microsoft.com/office/powerpoint/2010/main" val="24810607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4D255A-C713-23FF-AAC1-F5FA4735D90E}"/>
              </a:ext>
            </a:extLst>
          </p:cNvPr>
          <p:cNvSpPr>
            <a:spLocks noGrp="1"/>
          </p:cNvSpPr>
          <p:nvPr>
            <p:ph type="title"/>
          </p:nvPr>
        </p:nvSpPr>
        <p:spPr/>
        <p:txBody>
          <a:bodyPr/>
          <a:lstStyle/>
          <a:p>
            <a:r>
              <a:rPr lang="de-AT" dirty="0"/>
              <a:t>Datenerhebung</a:t>
            </a:r>
          </a:p>
        </p:txBody>
      </p:sp>
      <p:sp>
        <p:nvSpPr>
          <p:cNvPr id="3" name="Inhaltsplatzhalter 2">
            <a:extLst>
              <a:ext uri="{FF2B5EF4-FFF2-40B4-BE49-F238E27FC236}">
                <a16:creationId xmlns:a16="http://schemas.microsoft.com/office/drawing/2014/main" id="{B2DA5666-B234-94F8-9A4E-0AADA5FA553A}"/>
              </a:ext>
            </a:extLst>
          </p:cNvPr>
          <p:cNvSpPr>
            <a:spLocks noGrp="1"/>
          </p:cNvSpPr>
          <p:nvPr>
            <p:ph idx="1"/>
          </p:nvPr>
        </p:nvSpPr>
        <p:spPr/>
        <p:txBody>
          <a:bodyPr/>
          <a:lstStyle/>
          <a:p>
            <a:pPr marL="0" indent="0">
              <a:buNone/>
            </a:pPr>
            <a:r>
              <a:rPr lang="de-AT" sz="2600" b="1" u="sng" dirty="0"/>
              <a:t>Leitfadeninterview:</a:t>
            </a:r>
            <a:endParaRPr lang="de-AT" dirty="0"/>
          </a:p>
          <a:p>
            <a:pPr>
              <a:lnSpc>
                <a:spcPct val="150000"/>
              </a:lnSpc>
            </a:pPr>
            <a:r>
              <a:rPr lang="de-AT" dirty="0"/>
              <a:t>Erhebung der demographischen Daten </a:t>
            </a:r>
          </a:p>
          <a:p>
            <a:pPr marL="457200" lvl="1" indent="0">
              <a:lnSpc>
                <a:spcPct val="150000"/>
              </a:lnSpc>
              <a:buNone/>
            </a:pPr>
            <a:r>
              <a:rPr lang="de-AT" dirty="0"/>
              <a:t>(Geschlecht, Alter, Dienstjahre und Lions-Quest Erfahrung)</a:t>
            </a:r>
          </a:p>
          <a:p>
            <a:pPr>
              <a:lnSpc>
                <a:spcPct val="150000"/>
              </a:lnSpc>
            </a:pPr>
            <a:r>
              <a:rPr lang="de-AT" dirty="0"/>
              <a:t>Konstrukte formulieren</a:t>
            </a:r>
          </a:p>
          <a:p>
            <a:pPr>
              <a:lnSpc>
                <a:spcPct val="150000"/>
              </a:lnSpc>
            </a:pPr>
            <a:r>
              <a:rPr lang="de-AT" dirty="0" err="1"/>
              <a:t>Teilkonstrukte</a:t>
            </a:r>
            <a:r>
              <a:rPr lang="de-AT" dirty="0"/>
              <a:t> ableiten</a:t>
            </a:r>
          </a:p>
        </p:txBody>
      </p:sp>
    </p:spTree>
    <p:extLst>
      <p:ext uri="{BB962C8B-B14F-4D97-AF65-F5344CB8AC3E}">
        <p14:creationId xmlns:p14="http://schemas.microsoft.com/office/powerpoint/2010/main" val="61624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B030E7-F718-E900-5821-0EFEF89E1803}"/>
              </a:ext>
            </a:extLst>
          </p:cNvPr>
          <p:cNvSpPr>
            <a:spLocks noGrp="1"/>
          </p:cNvSpPr>
          <p:nvPr>
            <p:ph type="title"/>
          </p:nvPr>
        </p:nvSpPr>
        <p:spPr/>
        <p:txBody>
          <a:bodyPr/>
          <a:lstStyle/>
          <a:p>
            <a:r>
              <a:rPr lang="de-AT" dirty="0"/>
              <a:t>Datenauswertung</a:t>
            </a:r>
          </a:p>
        </p:txBody>
      </p:sp>
      <p:sp>
        <p:nvSpPr>
          <p:cNvPr id="3" name="Inhaltsplatzhalter 2">
            <a:extLst>
              <a:ext uri="{FF2B5EF4-FFF2-40B4-BE49-F238E27FC236}">
                <a16:creationId xmlns:a16="http://schemas.microsoft.com/office/drawing/2014/main" id="{89F20D0E-1D56-EE57-A42D-BC90DDE93A87}"/>
              </a:ext>
            </a:extLst>
          </p:cNvPr>
          <p:cNvSpPr>
            <a:spLocks noGrp="1"/>
          </p:cNvSpPr>
          <p:nvPr>
            <p:ph idx="1"/>
          </p:nvPr>
        </p:nvSpPr>
        <p:spPr/>
        <p:txBody>
          <a:bodyPr>
            <a:normAutofit fontScale="92500" lnSpcReduction="20000"/>
          </a:bodyPr>
          <a:lstStyle/>
          <a:p>
            <a:pPr marL="0" indent="0">
              <a:buNone/>
            </a:pPr>
            <a:r>
              <a:rPr lang="de-AT" b="1" u="sng" dirty="0"/>
              <a:t>Folgende Kategorien und Subkategorien wurden gebildet: </a:t>
            </a:r>
          </a:p>
          <a:p>
            <a:pPr marL="342900" indent="-342900">
              <a:lnSpc>
                <a:spcPct val="110000"/>
              </a:lnSpc>
              <a:buFont typeface="+mj-lt"/>
              <a:buAutoNum type="arabicPeriod"/>
            </a:pPr>
            <a:r>
              <a:rPr lang="de-AT" sz="2000" b="0" i="0" u="none" strike="noStrike" baseline="0" dirty="0">
                <a:solidFill>
                  <a:srgbClr val="000000"/>
                </a:solidFill>
                <a:latin typeface="Arial" panose="020B0604020202020204" pitchFamily="34" charset="0"/>
              </a:rPr>
              <a:t>Allgemeine Ziele von Lions-Quest </a:t>
            </a:r>
          </a:p>
          <a:p>
            <a:pPr marL="342900" indent="-342900">
              <a:lnSpc>
                <a:spcPct val="110000"/>
              </a:lnSpc>
              <a:buFont typeface="+mj-lt"/>
              <a:buAutoNum type="arabicPeriod"/>
            </a:pPr>
            <a:r>
              <a:rPr lang="de-AT" sz="2000" b="0" i="0" u="none" strike="noStrike" baseline="0" dirty="0">
                <a:solidFill>
                  <a:srgbClr val="000000"/>
                </a:solidFill>
                <a:latin typeface="Arial" panose="020B0604020202020204" pitchFamily="34" charset="0"/>
              </a:rPr>
              <a:t>Rahmenbedingungen und Organisation </a:t>
            </a:r>
          </a:p>
          <a:p>
            <a:pPr marL="342900" indent="-342900">
              <a:lnSpc>
                <a:spcPct val="110000"/>
              </a:lnSpc>
              <a:buFont typeface="+mj-lt"/>
              <a:buAutoNum type="arabicPeriod"/>
            </a:pPr>
            <a:r>
              <a:rPr lang="de-AT" sz="2000" b="0" i="0" u="none" strike="noStrike" baseline="0" dirty="0">
                <a:solidFill>
                  <a:srgbClr val="000000"/>
                </a:solidFill>
                <a:latin typeface="Arial" panose="020B0604020202020204" pitchFamily="34" charset="0"/>
              </a:rPr>
              <a:t>Persönliche Definition von sozialen Kompetenzen </a:t>
            </a:r>
          </a:p>
          <a:p>
            <a:pPr marL="342900" indent="-342900">
              <a:lnSpc>
                <a:spcPct val="110000"/>
              </a:lnSpc>
              <a:buFont typeface="+mj-lt"/>
              <a:buAutoNum type="arabicPeriod"/>
            </a:pPr>
            <a:r>
              <a:rPr lang="de-AT" sz="2000" b="0" i="0" u="none" strike="noStrike" baseline="0" dirty="0">
                <a:solidFill>
                  <a:srgbClr val="000000"/>
                </a:solidFill>
                <a:latin typeface="Arial" panose="020B0604020202020204" pitchFamily="34" charset="0"/>
              </a:rPr>
              <a:t>Erworbene Kompetenzen und Fähigkeiten </a:t>
            </a:r>
          </a:p>
          <a:p>
            <a:pPr marL="342900" indent="-342900">
              <a:lnSpc>
                <a:spcPct val="110000"/>
              </a:lnSpc>
              <a:buFont typeface="+mj-lt"/>
              <a:buAutoNum type="arabicPeriod"/>
            </a:pPr>
            <a:r>
              <a:rPr lang="de-AT" sz="2000" b="0" i="0" u="none" strike="noStrike" baseline="0" dirty="0">
                <a:solidFill>
                  <a:srgbClr val="000000"/>
                </a:solidFill>
                <a:latin typeface="Arial" panose="020B0604020202020204" pitchFamily="34" charset="0"/>
              </a:rPr>
              <a:t>Beobachtete Auswirkungen auf das Verhalten von Schülerinnen und Schülern der Sekundarstufe 1 </a:t>
            </a:r>
          </a:p>
          <a:p>
            <a:pPr marL="342900" indent="-342900">
              <a:lnSpc>
                <a:spcPct val="110000"/>
              </a:lnSpc>
              <a:buFont typeface="+mj-lt"/>
              <a:buAutoNum type="arabicPeriod"/>
            </a:pPr>
            <a:r>
              <a:rPr lang="de-AT" sz="2000" b="0" i="0" u="none" strike="noStrike" baseline="0" dirty="0">
                <a:solidFill>
                  <a:srgbClr val="000000"/>
                </a:solidFill>
                <a:latin typeface="Arial" panose="020B0604020202020204" pitchFamily="34" charset="0"/>
              </a:rPr>
              <a:t>Subjektive Definition von Persönlichkeit </a:t>
            </a:r>
          </a:p>
          <a:p>
            <a:pPr marL="342900" indent="-342900">
              <a:lnSpc>
                <a:spcPct val="120000"/>
              </a:lnSpc>
              <a:buFont typeface="+mj-lt"/>
              <a:buAutoNum type="arabicPeriod"/>
            </a:pPr>
            <a:r>
              <a:rPr lang="de-AT" sz="2000" b="0" i="0" u="none" strike="noStrike" baseline="0" dirty="0">
                <a:solidFill>
                  <a:srgbClr val="000000"/>
                </a:solidFill>
                <a:latin typeface="Arial" panose="020B0604020202020204" pitchFamily="34" charset="0"/>
              </a:rPr>
              <a:t>Beobachtete Auswirkungen auf die Persönlichkeit von Schülerinnen und Schülern der Sekundarstufe 1 </a:t>
            </a:r>
          </a:p>
          <a:p>
            <a:pPr marL="800100" lvl="1" indent="-342900">
              <a:lnSpc>
                <a:spcPct val="120000"/>
              </a:lnSpc>
              <a:buFont typeface="+mj-lt"/>
              <a:buAutoNum type="alphaLcPeriod"/>
            </a:pPr>
            <a:r>
              <a:rPr lang="de-AT" sz="1800" b="0" i="0" u="none" strike="noStrike" baseline="0" dirty="0">
                <a:solidFill>
                  <a:srgbClr val="000000"/>
                </a:solidFill>
                <a:latin typeface="Arial" panose="020B0604020202020204" pitchFamily="34" charset="0"/>
              </a:rPr>
              <a:t>Persönliche Erfahrungen von Lehrpersonen Schwierigkeiten </a:t>
            </a:r>
          </a:p>
          <a:p>
            <a:pPr marL="800100" lvl="1" indent="-342900">
              <a:lnSpc>
                <a:spcPct val="120000"/>
              </a:lnSpc>
              <a:buFont typeface="+mj-lt"/>
              <a:buAutoNum type="alphaLcPeriod"/>
            </a:pPr>
            <a:r>
              <a:rPr lang="de-AT" sz="1800" b="0" i="0" u="none" strike="noStrike" baseline="0" dirty="0">
                <a:solidFill>
                  <a:srgbClr val="000000"/>
                </a:solidFill>
                <a:latin typeface="Arial" panose="020B0604020202020204" pitchFamily="34" charset="0"/>
              </a:rPr>
              <a:t>Positive Erfahrungen </a:t>
            </a:r>
          </a:p>
          <a:p>
            <a:endParaRPr lang="de-AT" sz="1800" b="0" i="0" u="none" strike="noStrike" baseline="0" dirty="0">
              <a:solidFill>
                <a:srgbClr val="000000"/>
              </a:solidFill>
              <a:latin typeface="Arial" panose="020B0604020202020204" pitchFamily="34" charset="0"/>
            </a:endParaRPr>
          </a:p>
          <a:p>
            <a:endParaRPr lang="de-AT" dirty="0"/>
          </a:p>
        </p:txBody>
      </p:sp>
    </p:spTree>
    <p:extLst>
      <p:ext uri="{BB962C8B-B14F-4D97-AF65-F5344CB8AC3E}">
        <p14:creationId xmlns:p14="http://schemas.microsoft.com/office/powerpoint/2010/main" val="15338736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CA9A5A-D4C9-4B5B-607D-BBDDA950E5AE}"/>
              </a:ext>
            </a:extLst>
          </p:cNvPr>
          <p:cNvSpPr>
            <a:spLocks noGrp="1"/>
          </p:cNvSpPr>
          <p:nvPr>
            <p:ph type="title"/>
          </p:nvPr>
        </p:nvSpPr>
        <p:spPr/>
        <p:txBody>
          <a:bodyPr/>
          <a:lstStyle/>
          <a:p>
            <a:r>
              <a:rPr lang="de-AT" dirty="0"/>
              <a:t>Ergebnisse der Untersuchung</a:t>
            </a:r>
          </a:p>
        </p:txBody>
      </p:sp>
      <p:sp>
        <p:nvSpPr>
          <p:cNvPr id="3" name="Inhaltsplatzhalter 2">
            <a:extLst>
              <a:ext uri="{FF2B5EF4-FFF2-40B4-BE49-F238E27FC236}">
                <a16:creationId xmlns:a16="http://schemas.microsoft.com/office/drawing/2014/main" id="{7F976A0B-850B-744D-F745-0C2111C6AA67}"/>
              </a:ext>
            </a:extLst>
          </p:cNvPr>
          <p:cNvSpPr>
            <a:spLocks noGrp="1"/>
          </p:cNvSpPr>
          <p:nvPr>
            <p:ph idx="1"/>
          </p:nvPr>
        </p:nvSpPr>
        <p:spPr>
          <a:xfrm>
            <a:off x="838200" y="1326229"/>
            <a:ext cx="10515600" cy="5166646"/>
          </a:xfrm>
        </p:spPr>
        <p:txBody>
          <a:bodyPr>
            <a:normAutofit fontScale="62500" lnSpcReduction="20000"/>
          </a:bodyPr>
          <a:lstStyle/>
          <a:p>
            <a:pPr marL="531813" indent="-531813">
              <a:buAutoNum type="arabicParenBoth"/>
            </a:pPr>
            <a:endParaRPr lang="de-AT" sz="3400" dirty="0"/>
          </a:p>
          <a:p>
            <a:pPr marL="0" indent="0">
              <a:buNone/>
            </a:pPr>
            <a:r>
              <a:rPr lang="de-AT" sz="3400" b="1" u="sng" dirty="0"/>
              <a:t>Empirische Bearbeitung zeigt positive Auswirkungen auf:</a:t>
            </a:r>
          </a:p>
          <a:p>
            <a:pPr marL="0" marR="60960" lvl="0" indent="0" algn="just">
              <a:lnSpc>
                <a:spcPct val="150000"/>
              </a:lnSpc>
              <a:buNone/>
            </a:pPr>
            <a:r>
              <a:rPr lang="de-AT" sz="2800" kern="100" dirty="0">
                <a:solidFill>
                  <a:srgbClr val="000000"/>
                </a:solidFill>
                <a:effectLst/>
                <a:latin typeface="Arial" panose="020B0604020202020204" pitchFamily="34" charset="0"/>
                <a:ea typeface="Arial" panose="020B0604020202020204" pitchFamily="34" charset="0"/>
              </a:rPr>
              <a:t>Konflikt/-Problemlösekompetenz				Diskussionsfähigkeit		</a:t>
            </a:r>
          </a:p>
          <a:p>
            <a:pPr marL="0" marR="60960" lvl="0" indent="0" algn="just">
              <a:lnSpc>
                <a:spcPct val="150000"/>
              </a:lnSpc>
              <a:buNone/>
            </a:pPr>
            <a:r>
              <a:rPr lang="de-AT" sz="2800" kern="100" dirty="0">
                <a:solidFill>
                  <a:srgbClr val="000000"/>
                </a:solidFill>
                <a:effectLst/>
                <a:latin typeface="Arial" panose="020B0604020202020204" pitchFamily="34" charset="0"/>
                <a:ea typeface="Arial" panose="020B0604020202020204" pitchFamily="34" charset="0"/>
              </a:rPr>
              <a:t>Zuhören-Können						Füreinander-Da-Sein	</a:t>
            </a:r>
          </a:p>
          <a:p>
            <a:pPr marL="0" marR="60960" lvl="0" indent="0" algn="just">
              <a:lnSpc>
                <a:spcPct val="150000"/>
              </a:lnSpc>
              <a:buNone/>
            </a:pPr>
            <a:r>
              <a:rPr lang="de-AT" sz="2800" kern="100" dirty="0">
                <a:solidFill>
                  <a:srgbClr val="000000"/>
                </a:solidFill>
                <a:effectLst/>
                <a:latin typeface="Arial" panose="020B0604020202020204" pitchFamily="34" charset="0"/>
                <a:ea typeface="Arial" panose="020B0604020202020204" pitchFamily="34" charset="0"/>
              </a:rPr>
              <a:t>Unterstützen						Reflektieren</a:t>
            </a:r>
          </a:p>
          <a:p>
            <a:pPr marL="0" marR="60960" lvl="0" indent="0" algn="just">
              <a:lnSpc>
                <a:spcPct val="150000"/>
              </a:lnSpc>
              <a:buNone/>
            </a:pPr>
            <a:r>
              <a:rPr lang="de-AT" sz="2800" kern="100" dirty="0">
                <a:solidFill>
                  <a:srgbClr val="000000"/>
                </a:solidFill>
                <a:effectLst/>
                <a:latin typeface="Arial" panose="020B0604020202020204" pitchFamily="34" charset="0"/>
                <a:ea typeface="Arial" panose="020B0604020202020204" pitchFamily="34" charset="0"/>
              </a:rPr>
              <a:t>Die Meinung von anderen gelten lassen			Sich eine Spur zurücknehmen </a:t>
            </a:r>
          </a:p>
          <a:p>
            <a:pPr marL="0" marR="60960" lvl="0" indent="0" algn="just">
              <a:lnSpc>
                <a:spcPct val="150000"/>
              </a:lnSpc>
              <a:spcAft>
                <a:spcPts val="25"/>
              </a:spcAft>
              <a:buNone/>
            </a:pPr>
            <a:r>
              <a:rPr lang="de-AT" sz="2800" kern="100" dirty="0">
                <a:solidFill>
                  <a:srgbClr val="000000"/>
                </a:solidFill>
                <a:effectLst/>
                <a:latin typeface="Arial" panose="020B0604020202020204" pitchFamily="34" charset="0"/>
                <a:ea typeface="Arial" panose="020B0604020202020204" pitchFamily="34" charset="0"/>
              </a:rPr>
              <a:t>Sich behaupten können					Nein-Sagen können</a:t>
            </a:r>
          </a:p>
          <a:p>
            <a:pPr marL="0" marR="60960" lvl="0" indent="0" algn="just">
              <a:lnSpc>
                <a:spcPct val="150000"/>
              </a:lnSpc>
              <a:spcAft>
                <a:spcPts val="25"/>
              </a:spcAft>
              <a:buNone/>
            </a:pPr>
            <a:r>
              <a:rPr lang="de-AT" kern="100" dirty="0">
                <a:solidFill>
                  <a:srgbClr val="000000"/>
                </a:solidFill>
                <a:latin typeface="Arial" panose="020B0604020202020204" pitchFamily="34" charset="0"/>
                <a:ea typeface="Arial" panose="020B0604020202020204" pitchFamily="34" charset="0"/>
              </a:rPr>
              <a:t>Sorgen mitteilen können					Hilfe holen können</a:t>
            </a:r>
          </a:p>
          <a:p>
            <a:pPr marL="0" marR="60960" lvl="0" indent="0" algn="just">
              <a:lnSpc>
                <a:spcPct val="150000"/>
              </a:lnSpc>
              <a:spcAft>
                <a:spcPts val="25"/>
              </a:spcAft>
              <a:buNone/>
            </a:pPr>
            <a:r>
              <a:rPr lang="de-AT" sz="3300" b="1" u="sng" dirty="0"/>
              <a:t>Hauptergebnis:</a:t>
            </a:r>
          </a:p>
          <a:p>
            <a:pPr marL="0" marR="60960" indent="0" algn="just">
              <a:lnSpc>
                <a:spcPct val="150000"/>
              </a:lnSpc>
              <a:spcAft>
                <a:spcPts val="25"/>
              </a:spcAft>
              <a:buNone/>
            </a:pPr>
            <a:r>
              <a:rPr lang="de-AT" sz="3300" dirty="0">
                <a:highlight>
                  <a:srgbClr val="FFFF00"/>
                </a:highlight>
              </a:rPr>
              <a:t>(1) Das Lions-Quest-Programm weist positive Auswirkungen auf die Persönlichkeit und sozial wirkende Effekte bei der Entwicklung von Schülerinnen und Schülern aufweist</a:t>
            </a:r>
          </a:p>
          <a:p>
            <a:pPr marL="0" marR="60960" lvl="0" indent="0" algn="just">
              <a:lnSpc>
                <a:spcPct val="150000"/>
              </a:lnSpc>
              <a:spcAft>
                <a:spcPts val="25"/>
              </a:spcAft>
              <a:buNone/>
            </a:pPr>
            <a:endParaRPr lang="de-AT" sz="2800" kern="100" dirty="0">
              <a:solidFill>
                <a:srgbClr val="000000"/>
              </a:solidFill>
              <a:effectLst/>
              <a:latin typeface="Arial" panose="020B0604020202020204" pitchFamily="34" charset="0"/>
              <a:ea typeface="Arial" panose="020B0604020202020204" pitchFamily="34" charset="0"/>
            </a:endParaRPr>
          </a:p>
          <a:p>
            <a:pPr marL="0" indent="0">
              <a:buNone/>
            </a:pPr>
            <a:endParaRPr lang="de-AT" b="1" u="sng" dirty="0"/>
          </a:p>
          <a:p>
            <a:pPr marL="0" indent="0">
              <a:buNone/>
            </a:pPr>
            <a:endParaRPr lang="de-AT" b="1" u="sng" dirty="0"/>
          </a:p>
          <a:p>
            <a:pPr marL="0" indent="0">
              <a:buNone/>
            </a:pPr>
            <a:endParaRPr lang="de-AT" b="1" u="sng" dirty="0"/>
          </a:p>
          <a:p>
            <a:pPr marL="0" indent="0">
              <a:buNone/>
            </a:pPr>
            <a:endParaRPr lang="de-AT" b="1" u="sng" dirty="0"/>
          </a:p>
          <a:p>
            <a:pPr marL="0" indent="0">
              <a:buNone/>
            </a:pPr>
            <a:endParaRPr lang="de-AT" b="1" u="sng" dirty="0"/>
          </a:p>
          <a:p>
            <a:pPr marL="531813" indent="-531813">
              <a:buAutoNum type="arabicParenBoth"/>
            </a:pPr>
            <a:endParaRPr lang="de-AT" dirty="0"/>
          </a:p>
          <a:p>
            <a:pPr marL="531813" indent="-531813">
              <a:buAutoNum type="arabicParenBoth"/>
            </a:pPr>
            <a:endParaRPr lang="de-AT" dirty="0"/>
          </a:p>
        </p:txBody>
      </p:sp>
    </p:spTree>
    <p:extLst>
      <p:ext uri="{BB962C8B-B14F-4D97-AF65-F5344CB8AC3E}">
        <p14:creationId xmlns:p14="http://schemas.microsoft.com/office/powerpoint/2010/main" val="24328831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07651C-FE6F-ED56-ECBC-4B47DBD9D5D0}"/>
              </a:ext>
            </a:extLst>
          </p:cNvPr>
          <p:cNvSpPr>
            <a:spLocks noGrp="1"/>
          </p:cNvSpPr>
          <p:nvPr>
            <p:ph type="title"/>
          </p:nvPr>
        </p:nvSpPr>
        <p:spPr/>
        <p:txBody>
          <a:bodyPr/>
          <a:lstStyle/>
          <a:p>
            <a:r>
              <a:rPr lang="de-AT" dirty="0"/>
              <a:t>Ergebnisse der Untersuchung</a:t>
            </a:r>
          </a:p>
        </p:txBody>
      </p:sp>
      <p:sp>
        <p:nvSpPr>
          <p:cNvPr id="3" name="Inhaltsplatzhalter 2">
            <a:extLst>
              <a:ext uri="{FF2B5EF4-FFF2-40B4-BE49-F238E27FC236}">
                <a16:creationId xmlns:a16="http://schemas.microsoft.com/office/drawing/2014/main" id="{EBF1B38A-2F4B-1026-F6D2-A1AC7295EA07}"/>
              </a:ext>
            </a:extLst>
          </p:cNvPr>
          <p:cNvSpPr>
            <a:spLocks noGrp="1"/>
          </p:cNvSpPr>
          <p:nvPr>
            <p:ph idx="1"/>
          </p:nvPr>
        </p:nvSpPr>
        <p:spPr/>
        <p:txBody>
          <a:bodyPr>
            <a:normAutofit/>
          </a:bodyPr>
          <a:lstStyle/>
          <a:p>
            <a:pPr marL="0" indent="0">
              <a:lnSpc>
                <a:spcPct val="100000"/>
              </a:lnSpc>
              <a:buFont typeface="Arial" panose="020B0604020202020204" pitchFamily="34" charset="0"/>
              <a:buNone/>
            </a:pPr>
            <a:r>
              <a:rPr lang="de-AT" sz="2100" b="1" u="sng" dirty="0"/>
              <a:t>Empirische Bearbeitung zeigt Schwierigkeiten und positive Erfahrungen von Lehrpersonen auf:</a:t>
            </a:r>
          </a:p>
          <a:p>
            <a:pPr marL="0" indent="0">
              <a:lnSpc>
                <a:spcPct val="100000"/>
              </a:lnSpc>
              <a:buNone/>
            </a:pPr>
            <a:r>
              <a:rPr lang="de-AT" sz="1800" u="sng" dirty="0"/>
              <a:t>Schwierigkeiten: </a:t>
            </a:r>
            <a:r>
              <a:rPr lang="de-AT" sz="1800" dirty="0"/>
              <a:t>Die Aufnahmefähigkeit, die Disziplin, die Anstrengung und die Überforderung während des Lions-Quest-Unterrichts</a:t>
            </a:r>
          </a:p>
          <a:p>
            <a:pPr marL="0" indent="0">
              <a:lnSpc>
                <a:spcPct val="100000"/>
              </a:lnSpc>
              <a:buNone/>
            </a:pPr>
            <a:endParaRPr lang="de-AT" sz="1800" dirty="0"/>
          </a:p>
          <a:p>
            <a:pPr marL="0" indent="0">
              <a:lnSpc>
                <a:spcPct val="100000"/>
              </a:lnSpc>
              <a:buNone/>
            </a:pPr>
            <a:r>
              <a:rPr lang="de-AT" sz="1800" u="sng" dirty="0"/>
              <a:t>Positive Erfahrungen: </a:t>
            </a:r>
            <a:r>
              <a:rPr lang="de-AT" sz="1800" dirty="0"/>
              <a:t>Gutes und prosoziales Klassenklima, es bereitet Freude, es bleibt in Erinnerung, es wird nach außen getragen, man ist nicht alleine, man hat einen geschützten Raum, Wohlfühlatmosphäre</a:t>
            </a:r>
          </a:p>
          <a:p>
            <a:pPr marL="0" indent="0">
              <a:buNone/>
            </a:pPr>
            <a:endParaRPr lang="de-AT" sz="1800" dirty="0"/>
          </a:p>
          <a:p>
            <a:pPr marL="0" indent="0">
              <a:buNone/>
            </a:pPr>
            <a:r>
              <a:rPr lang="de-AT" sz="2100" b="1" u="sng" dirty="0"/>
              <a:t>Hauptergebnis:</a:t>
            </a:r>
            <a:endParaRPr lang="de-AT" sz="2100" dirty="0"/>
          </a:p>
          <a:p>
            <a:pPr marL="514350" marR="60960" indent="-514350" algn="just">
              <a:lnSpc>
                <a:spcPct val="150000"/>
              </a:lnSpc>
              <a:spcAft>
                <a:spcPts val="25"/>
              </a:spcAft>
              <a:buFont typeface="+mj-lt"/>
              <a:buAutoNum type="arabicParenBoth" startAt="2"/>
            </a:pPr>
            <a:r>
              <a:rPr lang="de-AT" sz="2100" dirty="0">
                <a:highlight>
                  <a:srgbClr val="FFFF00"/>
                </a:highlight>
              </a:rPr>
              <a:t>Lehrinnen und Lehrer erleben den Lions-Quest-Unterricht vorwiegend positiv</a:t>
            </a:r>
          </a:p>
          <a:p>
            <a:endParaRPr lang="de-AT" dirty="0"/>
          </a:p>
        </p:txBody>
      </p:sp>
    </p:spTree>
    <p:extLst>
      <p:ext uri="{BB962C8B-B14F-4D97-AF65-F5344CB8AC3E}">
        <p14:creationId xmlns:p14="http://schemas.microsoft.com/office/powerpoint/2010/main" val="14980809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02302B-9E1B-C082-AB65-5506B3FB5ADB}"/>
              </a:ext>
            </a:extLst>
          </p:cNvPr>
          <p:cNvSpPr>
            <a:spLocks noGrp="1"/>
          </p:cNvSpPr>
          <p:nvPr>
            <p:ph type="title"/>
          </p:nvPr>
        </p:nvSpPr>
        <p:spPr/>
        <p:txBody>
          <a:bodyPr/>
          <a:lstStyle/>
          <a:p>
            <a:r>
              <a:rPr lang="de-AT" dirty="0"/>
              <a:t>Abschließende Worte</a:t>
            </a:r>
          </a:p>
        </p:txBody>
      </p:sp>
      <p:sp>
        <p:nvSpPr>
          <p:cNvPr id="3" name="Inhaltsplatzhalter 2">
            <a:extLst>
              <a:ext uri="{FF2B5EF4-FFF2-40B4-BE49-F238E27FC236}">
                <a16:creationId xmlns:a16="http://schemas.microsoft.com/office/drawing/2014/main" id="{8EEE639F-890D-9FC6-00F4-B08B164AD58E}"/>
              </a:ext>
            </a:extLst>
          </p:cNvPr>
          <p:cNvSpPr>
            <a:spLocks noGrp="1"/>
          </p:cNvSpPr>
          <p:nvPr>
            <p:ph idx="1"/>
          </p:nvPr>
        </p:nvSpPr>
        <p:spPr/>
        <p:txBody>
          <a:bodyPr/>
          <a:lstStyle/>
          <a:p>
            <a:pPr marL="0" indent="0" algn="ctr">
              <a:buNone/>
            </a:pPr>
            <a:endParaRPr lang="de-AT" sz="4400" dirty="0">
              <a:latin typeface="+mj-lt"/>
              <a:ea typeface="+mj-ea"/>
              <a:cs typeface="+mj-cs"/>
            </a:endParaRPr>
          </a:p>
          <a:p>
            <a:pPr marL="0" indent="0" algn="ctr">
              <a:buNone/>
            </a:pPr>
            <a:r>
              <a:rPr lang="de-AT" sz="4400" dirty="0">
                <a:latin typeface="+mj-lt"/>
                <a:ea typeface="+mj-ea"/>
                <a:cs typeface="+mj-cs"/>
              </a:rPr>
              <a:t>„Die Pflanzen wachsen nicht schneller, wenn man daran zieht … man muss gießen, gelegentlich düngen, von Unkraut frei halten, damit sie optimal gedeihen können“</a:t>
            </a:r>
          </a:p>
          <a:p>
            <a:pPr marL="0" indent="0" algn="ctr">
              <a:buNone/>
            </a:pPr>
            <a:r>
              <a:rPr lang="de-AT" sz="4400" dirty="0">
                <a:latin typeface="+mj-lt"/>
                <a:ea typeface="+mj-ea"/>
                <a:cs typeface="+mj-cs"/>
              </a:rPr>
              <a:t> (Hüther, 2016, S. 159) </a:t>
            </a:r>
          </a:p>
        </p:txBody>
      </p:sp>
    </p:spTree>
    <p:extLst>
      <p:ext uri="{BB962C8B-B14F-4D97-AF65-F5344CB8AC3E}">
        <p14:creationId xmlns:p14="http://schemas.microsoft.com/office/powerpoint/2010/main" val="183711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482DE9-01B6-0C2B-FDB9-ED8D78DA294D}"/>
              </a:ext>
            </a:extLst>
          </p:cNvPr>
          <p:cNvSpPr>
            <a:spLocks noGrp="1"/>
          </p:cNvSpPr>
          <p:nvPr>
            <p:ph type="title"/>
          </p:nvPr>
        </p:nvSpPr>
        <p:spPr/>
        <p:txBody>
          <a:bodyPr/>
          <a:lstStyle/>
          <a:p>
            <a:r>
              <a:rPr lang="de-AT" dirty="0"/>
              <a:t>Fragestellungen und Hypothesen</a:t>
            </a:r>
          </a:p>
        </p:txBody>
      </p:sp>
      <p:sp>
        <p:nvSpPr>
          <p:cNvPr id="3" name="Inhaltsplatzhalter 2">
            <a:extLst>
              <a:ext uri="{FF2B5EF4-FFF2-40B4-BE49-F238E27FC236}">
                <a16:creationId xmlns:a16="http://schemas.microsoft.com/office/drawing/2014/main" id="{A623E728-2BBF-C923-B1FA-210DC63B027D}"/>
              </a:ext>
            </a:extLst>
          </p:cNvPr>
          <p:cNvSpPr>
            <a:spLocks noGrp="1"/>
          </p:cNvSpPr>
          <p:nvPr>
            <p:ph idx="1"/>
          </p:nvPr>
        </p:nvSpPr>
        <p:spPr>
          <a:xfrm>
            <a:off x="838200" y="1825625"/>
            <a:ext cx="10515600" cy="4667250"/>
          </a:xfrm>
        </p:spPr>
        <p:txBody>
          <a:bodyPr>
            <a:normAutofit fontScale="77500" lnSpcReduction="20000"/>
          </a:bodyPr>
          <a:lstStyle/>
          <a:p>
            <a:pPr marL="0" indent="0">
              <a:lnSpc>
                <a:spcPct val="120000"/>
              </a:lnSpc>
              <a:buNone/>
            </a:pPr>
            <a:r>
              <a:rPr lang="de-AT" sz="3100" b="1" u="sng" dirty="0"/>
              <a:t>Fragestellungen:</a:t>
            </a:r>
          </a:p>
          <a:p>
            <a:pPr marL="514350" indent="-514350">
              <a:lnSpc>
                <a:spcPct val="120000"/>
              </a:lnSpc>
              <a:buAutoNum type="arabicParenBoth"/>
            </a:pPr>
            <a:r>
              <a:rPr lang="de-AT" sz="3100" dirty="0"/>
              <a:t>Inwieweit trägt das Lions-Quest-Programm nach Ansicht von Lehrerinnen und Lehrern zur Bildung sozialer Kompetenzen bei Schülerinnen und Schülern in der Sekundarstufe 1 bei?</a:t>
            </a:r>
          </a:p>
          <a:p>
            <a:pPr marL="514350" indent="-514350">
              <a:lnSpc>
                <a:spcPct val="120000"/>
              </a:lnSpc>
              <a:buFont typeface="Arial" panose="020B0604020202020204" pitchFamily="34" charset="0"/>
              <a:buAutoNum type="arabicParenBoth"/>
            </a:pPr>
            <a:r>
              <a:rPr lang="de-AT" sz="3100" dirty="0"/>
              <a:t>Wie erleben Lehrerinnen und Lehrer das Lions-Quest-Programm?</a:t>
            </a:r>
          </a:p>
          <a:p>
            <a:pPr marL="0" indent="0">
              <a:lnSpc>
                <a:spcPct val="120000"/>
              </a:lnSpc>
              <a:buNone/>
            </a:pPr>
            <a:r>
              <a:rPr lang="de-AT" sz="3100" b="1" u="sng" dirty="0"/>
              <a:t>Hypothesen:</a:t>
            </a:r>
          </a:p>
          <a:p>
            <a:pPr marL="514350" indent="-514350">
              <a:lnSpc>
                <a:spcPct val="120000"/>
              </a:lnSpc>
              <a:buAutoNum type="arabicParenBoth"/>
            </a:pPr>
            <a:r>
              <a:rPr lang="de-AT" sz="3100" dirty="0"/>
              <a:t>Das Lions-Quest-Programm wirkt sich positiv auf die Entwicklung sozialer Kompetenzen der Schülerinnen und Schüler aus.</a:t>
            </a:r>
          </a:p>
          <a:p>
            <a:pPr marL="514350" indent="-514350">
              <a:lnSpc>
                <a:spcPct val="120000"/>
              </a:lnSpc>
              <a:buAutoNum type="arabicParenBoth"/>
            </a:pPr>
            <a:r>
              <a:rPr lang="de-AT" sz="3100" dirty="0"/>
              <a:t>Lehrerinnen und Lehrer erleben das Programm als Bereicherung für den Schulalltag.</a:t>
            </a:r>
          </a:p>
          <a:p>
            <a:pPr marL="0" indent="0">
              <a:buNone/>
            </a:pPr>
            <a:endParaRPr lang="de-AT" dirty="0"/>
          </a:p>
          <a:p>
            <a:pPr marL="0" indent="0">
              <a:buNone/>
            </a:pPr>
            <a:endParaRPr lang="de-AT" dirty="0"/>
          </a:p>
          <a:p>
            <a:pPr marL="0" indent="0">
              <a:buNone/>
            </a:pPr>
            <a:endParaRPr lang="de-AT" dirty="0"/>
          </a:p>
        </p:txBody>
      </p:sp>
    </p:spTree>
    <p:extLst>
      <p:ext uri="{BB962C8B-B14F-4D97-AF65-F5344CB8AC3E}">
        <p14:creationId xmlns:p14="http://schemas.microsoft.com/office/powerpoint/2010/main" val="4189090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65521C-F356-978F-1CDB-680EC6AA835F}"/>
              </a:ext>
            </a:extLst>
          </p:cNvPr>
          <p:cNvSpPr>
            <a:spLocks noGrp="1"/>
          </p:cNvSpPr>
          <p:nvPr>
            <p:ph type="title"/>
          </p:nvPr>
        </p:nvSpPr>
        <p:spPr/>
        <p:txBody>
          <a:bodyPr/>
          <a:lstStyle/>
          <a:p>
            <a:r>
              <a:rPr lang="de-AT" dirty="0"/>
              <a:t>Überblick Masterthese</a:t>
            </a:r>
          </a:p>
        </p:txBody>
      </p:sp>
      <p:sp>
        <p:nvSpPr>
          <p:cNvPr id="3" name="Inhaltsplatzhalter 2">
            <a:extLst>
              <a:ext uri="{FF2B5EF4-FFF2-40B4-BE49-F238E27FC236}">
                <a16:creationId xmlns:a16="http://schemas.microsoft.com/office/drawing/2014/main" id="{B88E0F99-6575-B98C-7AFB-75EBF0A4A119}"/>
              </a:ext>
            </a:extLst>
          </p:cNvPr>
          <p:cNvSpPr>
            <a:spLocks noGrp="1"/>
          </p:cNvSpPr>
          <p:nvPr>
            <p:ph idx="1"/>
          </p:nvPr>
        </p:nvSpPr>
        <p:spPr/>
        <p:txBody>
          <a:bodyPr>
            <a:normAutofit/>
          </a:bodyPr>
          <a:lstStyle/>
          <a:p>
            <a:pPr marL="0" indent="0">
              <a:buNone/>
            </a:pPr>
            <a:r>
              <a:rPr lang="de-AT" b="1" u="sng" dirty="0"/>
              <a:t>Theoretischer Teil</a:t>
            </a:r>
            <a:endParaRPr lang="de-AT" b="1" dirty="0"/>
          </a:p>
          <a:p>
            <a:pPr marL="514350" indent="-514350">
              <a:lnSpc>
                <a:spcPct val="150000"/>
              </a:lnSpc>
              <a:buFont typeface="+mj-lt"/>
              <a:buAutoNum type="arabicPeriod"/>
            </a:pPr>
            <a:r>
              <a:rPr lang="de-AT" dirty="0"/>
              <a:t>Soziale Kompetenzen</a:t>
            </a:r>
          </a:p>
          <a:p>
            <a:pPr marL="514350" indent="-514350">
              <a:lnSpc>
                <a:spcPct val="150000"/>
              </a:lnSpc>
              <a:buFont typeface="+mj-lt"/>
              <a:buAutoNum type="arabicPeriod"/>
            </a:pPr>
            <a:r>
              <a:rPr lang="de-AT" dirty="0"/>
              <a:t>Entwicklung sozialer Kompetenzen</a:t>
            </a:r>
          </a:p>
          <a:p>
            <a:pPr marL="514350" indent="-514350">
              <a:lnSpc>
                <a:spcPct val="150000"/>
              </a:lnSpc>
              <a:buFont typeface="+mj-lt"/>
              <a:buAutoNum type="arabicPeriod"/>
            </a:pPr>
            <a:r>
              <a:rPr lang="de-AT" dirty="0"/>
              <a:t>Präventionsprogramm Lions-Quest „Erwachsen werden“</a:t>
            </a:r>
          </a:p>
        </p:txBody>
      </p:sp>
    </p:spTree>
    <p:extLst>
      <p:ext uri="{BB962C8B-B14F-4D97-AF65-F5344CB8AC3E}">
        <p14:creationId xmlns:p14="http://schemas.microsoft.com/office/powerpoint/2010/main" val="649687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CBE68-246B-5B34-0C80-5116D51A574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B1CC66A-C7AD-61B2-F2A8-C73C268D6BE8}"/>
              </a:ext>
            </a:extLst>
          </p:cNvPr>
          <p:cNvSpPr>
            <a:spLocks noGrp="1"/>
          </p:cNvSpPr>
          <p:nvPr>
            <p:ph type="title"/>
          </p:nvPr>
        </p:nvSpPr>
        <p:spPr/>
        <p:txBody>
          <a:bodyPr/>
          <a:lstStyle/>
          <a:p>
            <a:r>
              <a:rPr lang="de-DE" dirty="0"/>
              <a:t>E</a:t>
            </a:r>
            <a:r>
              <a:rPr lang="de-AT" dirty="0" err="1"/>
              <a:t>ntwicklung</a:t>
            </a:r>
            <a:r>
              <a:rPr lang="de-AT" dirty="0"/>
              <a:t> sozialer Kompetenzen</a:t>
            </a:r>
          </a:p>
        </p:txBody>
      </p:sp>
      <p:sp>
        <p:nvSpPr>
          <p:cNvPr id="3" name="Inhaltsplatzhalter 2">
            <a:extLst>
              <a:ext uri="{FF2B5EF4-FFF2-40B4-BE49-F238E27FC236}">
                <a16:creationId xmlns:a16="http://schemas.microsoft.com/office/drawing/2014/main" id="{E66821C6-C311-22A8-5B7D-02FB3B568C49}"/>
              </a:ext>
            </a:extLst>
          </p:cNvPr>
          <p:cNvSpPr>
            <a:spLocks noGrp="1"/>
          </p:cNvSpPr>
          <p:nvPr>
            <p:ph idx="1"/>
          </p:nvPr>
        </p:nvSpPr>
        <p:spPr/>
        <p:txBody>
          <a:bodyPr>
            <a:normAutofit/>
          </a:bodyPr>
          <a:lstStyle/>
          <a:p>
            <a:pPr marL="0" indent="0">
              <a:buNone/>
            </a:pPr>
            <a:r>
              <a:rPr lang="de-AT" b="1" u="sng" dirty="0"/>
              <a:t>Jugendalter (10 bis 20 Jahre)</a:t>
            </a:r>
          </a:p>
          <a:p>
            <a:pPr marL="0" indent="0">
              <a:buNone/>
            </a:pPr>
            <a:endParaRPr lang="de-AT" b="1" u="sng" dirty="0"/>
          </a:p>
          <a:p>
            <a:r>
              <a:rPr lang="de-AT" dirty="0"/>
              <a:t>Gehirn verändert sich in Struktur und Funktionsweise</a:t>
            </a:r>
          </a:p>
          <a:p>
            <a:r>
              <a:rPr lang="de-AT" dirty="0"/>
              <a:t>Erhöhte Emotionalität</a:t>
            </a:r>
          </a:p>
          <a:p>
            <a:r>
              <a:rPr lang="de-AT" dirty="0"/>
              <a:t>Reduzierte kognitive Kontrolle </a:t>
            </a:r>
          </a:p>
          <a:p>
            <a:r>
              <a:rPr lang="de-AT" dirty="0"/>
              <a:t>Soziale Anerkennung führt zu einer erhöhten Risikobereitschaft</a:t>
            </a:r>
          </a:p>
          <a:p>
            <a:r>
              <a:rPr lang="de-AT" dirty="0"/>
              <a:t>Selbstbild in der Jugendzeit am Tiefpunkt</a:t>
            </a:r>
          </a:p>
          <a:p>
            <a:r>
              <a:rPr lang="de-AT" dirty="0"/>
              <a:t>Emotionsregulation hängt von der Vorbildwirkung ab</a:t>
            </a:r>
          </a:p>
        </p:txBody>
      </p:sp>
    </p:spTree>
    <p:extLst>
      <p:ext uri="{BB962C8B-B14F-4D97-AF65-F5344CB8AC3E}">
        <p14:creationId xmlns:p14="http://schemas.microsoft.com/office/powerpoint/2010/main" val="1257487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E88868-AFE8-7C25-B760-EF7D672870C4}"/>
              </a:ext>
            </a:extLst>
          </p:cNvPr>
          <p:cNvSpPr>
            <a:spLocks noGrp="1"/>
          </p:cNvSpPr>
          <p:nvPr>
            <p:ph type="title"/>
          </p:nvPr>
        </p:nvSpPr>
        <p:spPr/>
        <p:txBody>
          <a:bodyPr/>
          <a:lstStyle/>
          <a:p>
            <a:r>
              <a:rPr lang="de-DE" dirty="0"/>
              <a:t>E</a:t>
            </a:r>
            <a:r>
              <a:rPr lang="de-AT" dirty="0" err="1"/>
              <a:t>ntwicklung</a:t>
            </a:r>
            <a:r>
              <a:rPr lang="de-AT" dirty="0"/>
              <a:t> sozialer Kompetenzen</a:t>
            </a:r>
          </a:p>
        </p:txBody>
      </p:sp>
      <p:sp>
        <p:nvSpPr>
          <p:cNvPr id="3" name="Inhaltsplatzhalter 2">
            <a:extLst>
              <a:ext uri="{FF2B5EF4-FFF2-40B4-BE49-F238E27FC236}">
                <a16:creationId xmlns:a16="http://schemas.microsoft.com/office/drawing/2014/main" id="{7B39CE6C-6CA5-1A37-9681-DAD297761E6E}"/>
              </a:ext>
            </a:extLst>
          </p:cNvPr>
          <p:cNvSpPr>
            <a:spLocks noGrp="1"/>
          </p:cNvSpPr>
          <p:nvPr>
            <p:ph idx="1"/>
          </p:nvPr>
        </p:nvSpPr>
        <p:spPr/>
        <p:txBody>
          <a:bodyPr/>
          <a:lstStyle/>
          <a:p>
            <a:pPr marL="0" indent="0">
              <a:buNone/>
            </a:pPr>
            <a:r>
              <a:rPr lang="de-DE" b="1" u="sng" dirty="0"/>
              <a:t>Das </a:t>
            </a:r>
            <a:r>
              <a:rPr lang="de-DE" b="1" u="sng" dirty="0" err="1"/>
              <a:t>Präventationsprogramm</a:t>
            </a:r>
            <a:r>
              <a:rPr lang="de-DE" b="1" u="sng" dirty="0"/>
              <a:t> Lions-Quest „Erwachsen werden“</a:t>
            </a:r>
          </a:p>
          <a:p>
            <a:pPr marL="0" indent="0">
              <a:buNone/>
            </a:pPr>
            <a:endParaRPr lang="de-DE" b="1" u="sng" dirty="0"/>
          </a:p>
          <a:p>
            <a:r>
              <a:rPr lang="de-DE" dirty="0"/>
              <a:t>Förderung des Lernens und der Persönlichkeitsentwicklung</a:t>
            </a:r>
          </a:p>
          <a:p>
            <a:r>
              <a:rPr lang="de-DE" dirty="0"/>
              <a:t>Begleiten beim Erwachsenwerden</a:t>
            </a:r>
          </a:p>
          <a:p>
            <a:r>
              <a:rPr lang="de-DE" dirty="0"/>
              <a:t>Vermittlung von Werten und Fähigkeiten</a:t>
            </a:r>
            <a:endParaRPr lang="de-AT" dirty="0"/>
          </a:p>
        </p:txBody>
      </p:sp>
    </p:spTree>
    <p:extLst>
      <p:ext uri="{BB962C8B-B14F-4D97-AF65-F5344CB8AC3E}">
        <p14:creationId xmlns:p14="http://schemas.microsoft.com/office/powerpoint/2010/main" val="2181252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E7FB2E-0FEF-5774-1C54-61800DC0AD1B}"/>
              </a:ext>
            </a:extLst>
          </p:cNvPr>
          <p:cNvSpPr>
            <a:spLocks noGrp="1"/>
          </p:cNvSpPr>
          <p:nvPr>
            <p:ph type="title"/>
          </p:nvPr>
        </p:nvSpPr>
        <p:spPr/>
        <p:txBody>
          <a:bodyPr/>
          <a:lstStyle/>
          <a:p>
            <a:r>
              <a:rPr lang="de-DE" dirty="0"/>
              <a:t>E</a:t>
            </a:r>
            <a:r>
              <a:rPr lang="de-AT" dirty="0" err="1"/>
              <a:t>ntwicklung</a:t>
            </a:r>
            <a:r>
              <a:rPr lang="de-AT" dirty="0"/>
              <a:t> sozialer Kompetenzen</a:t>
            </a:r>
          </a:p>
        </p:txBody>
      </p:sp>
      <p:sp>
        <p:nvSpPr>
          <p:cNvPr id="3" name="Inhaltsplatzhalter 2">
            <a:extLst>
              <a:ext uri="{FF2B5EF4-FFF2-40B4-BE49-F238E27FC236}">
                <a16:creationId xmlns:a16="http://schemas.microsoft.com/office/drawing/2014/main" id="{8369C7B9-DABE-6FAE-9F94-07435A9180DB}"/>
              </a:ext>
            </a:extLst>
          </p:cNvPr>
          <p:cNvSpPr>
            <a:spLocks noGrp="1"/>
          </p:cNvSpPr>
          <p:nvPr>
            <p:ph idx="1"/>
          </p:nvPr>
        </p:nvSpPr>
        <p:spPr/>
        <p:txBody>
          <a:bodyPr/>
          <a:lstStyle/>
          <a:p>
            <a:pPr marL="0" indent="0">
              <a:buNone/>
            </a:pPr>
            <a:r>
              <a:rPr lang="de-DE" b="1" u="sng" dirty="0"/>
              <a:t>Die WHO (2020, S. 18) führt folgende Kernkompetenzen junger Menschen an: </a:t>
            </a:r>
          </a:p>
          <a:p>
            <a:pPr marL="0" indent="0">
              <a:buNone/>
            </a:pPr>
            <a:endParaRPr lang="de-DE" b="1" u="sng" dirty="0"/>
          </a:p>
          <a:p>
            <a:r>
              <a:rPr lang="de-AT" dirty="0"/>
              <a:t>Entscheidungsfindung und Problembewältigung </a:t>
            </a:r>
          </a:p>
          <a:p>
            <a:r>
              <a:rPr lang="de-AT" dirty="0"/>
              <a:t>Kritisches und kreatives Denken </a:t>
            </a:r>
          </a:p>
          <a:p>
            <a:r>
              <a:rPr lang="de-AT" dirty="0"/>
              <a:t>Kommunikation und zwischenmenschliche Beziehungen </a:t>
            </a:r>
          </a:p>
          <a:p>
            <a:r>
              <a:rPr lang="de-AT" dirty="0"/>
              <a:t>Selbstwahrnehmung und Einfühlungsvermögen </a:t>
            </a:r>
          </a:p>
          <a:p>
            <a:r>
              <a:rPr lang="de-DE" dirty="0"/>
              <a:t>Bewältigung von Stress und Emotionen </a:t>
            </a:r>
          </a:p>
          <a:p>
            <a:pPr marL="0" indent="0">
              <a:buNone/>
            </a:pPr>
            <a:endParaRPr lang="de-AT" b="1" u="sng" dirty="0"/>
          </a:p>
          <a:p>
            <a:endParaRPr lang="de-AT" dirty="0"/>
          </a:p>
        </p:txBody>
      </p:sp>
    </p:spTree>
    <p:extLst>
      <p:ext uri="{BB962C8B-B14F-4D97-AF65-F5344CB8AC3E}">
        <p14:creationId xmlns:p14="http://schemas.microsoft.com/office/powerpoint/2010/main" val="4169156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3B1B24-4B67-00EF-E104-F8D4114E0419}"/>
              </a:ext>
            </a:extLst>
          </p:cNvPr>
          <p:cNvSpPr>
            <a:spLocks noGrp="1"/>
          </p:cNvSpPr>
          <p:nvPr>
            <p:ph type="title"/>
          </p:nvPr>
        </p:nvSpPr>
        <p:spPr/>
        <p:txBody>
          <a:bodyPr>
            <a:normAutofit/>
          </a:bodyPr>
          <a:lstStyle/>
          <a:p>
            <a:r>
              <a:rPr lang="de-AT" dirty="0"/>
              <a:t>Praxisbeispiele aus dem Lehrhandbuch „Erwachsen werden“ von Lions-Quest </a:t>
            </a:r>
          </a:p>
        </p:txBody>
      </p:sp>
      <p:sp>
        <p:nvSpPr>
          <p:cNvPr id="3" name="Inhaltsplatzhalter 2">
            <a:extLst>
              <a:ext uri="{FF2B5EF4-FFF2-40B4-BE49-F238E27FC236}">
                <a16:creationId xmlns:a16="http://schemas.microsoft.com/office/drawing/2014/main" id="{26CA5BE7-0977-FE46-E239-DF8D72E7C6D5}"/>
              </a:ext>
            </a:extLst>
          </p:cNvPr>
          <p:cNvSpPr>
            <a:spLocks noGrp="1"/>
          </p:cNvSpPr>
          <p:nvPr>
            <p:ph idx="1"/>
          </p:nvPr>
        </p:nvSpPr>
        <p:spPr>
          <a:xfrm>
            <a:off x="933202" y="1837501"/>
            <a:ext cx="10515600" cy="4351338"/>
          </a:xfrm>
        </p:spPr>
        <p:txBody>
          <a:bodyPr>
            <a:normAutofit/>
          </a:bodyPr>
          <a:lstStyle/>
          <a:p>
            <a:pPr marL="0" indent="0">
              <a:buNone/>
            </a:pPr>
            <a:r>
              <a:rPr lang="de-AT" b="1" u="sng" dirty="0"/>
              <a:t>Lektion „Fertigmacher und Aufbauer“ </a:t>
            </a:r>
          </a:p>
        </p:txBody>
      </p:sp>
      <p:pic>
        <p:nvPicPr>
          <p:cNvPr id="5" name="Grafik 4">
            <a:extLst>
              <a:ext uri="{FF2B5EF4-FFF2-40B4-BE49-F238E27FC236}">
                <a16:creationId xmlns:a16="http://schemas.microsoft.com/office/drawing/2014/main" id="{683D42C5-6ABB-54A0-F4D4-B5311B1D84DF}"/>
              </a:ext>
            </a:extLst>
          </p:cNvPr>
          <p:cNvPicPr>
            <a:picLocks noChangeAspect="1"/>
          </p:cNvPicPr>
          <p:nvPr/>
        </p:nvPicPr>
        <p:blipFill rotWithShape="1">
          <a:blip r:embed="rId4"/>
          <a:srcRect l="1414" t="44788" r="-353" b="18970"/>
          <a:stretch/>
        </p:blipFill>
        <p:spPr>
          <a:xfrm>
            <a:off x="933202" y="2679187"/>
            <a:ext cx="7415467" cy="3813688"/>
          </a:xfrm>
          <a:prstGeom prst="rect">
            <a:avLst/>
          </a:prstGeom>
        </p:spPr>
      </p:pic>
    </p:spTree>
    <p:extLst>
      <p:ext uri="{BB962C8B-B14F-4D97-AF65-F5344CB8AC3E}">
        <p14:creationId xmlns:p14="http://schemas.microsoft.com/office/powerpoint/2010/main" val="2874798381"/>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018866-FB14-9E82-CC9F-6272810AD453}"/>
              </a:ext>
            </a:extLst>
          </p:cNvPr>
          <p:cNvSpPr>
            <a:spLocks noGrp="1"/>
          </p:cNvSpPr>
          <p:nvPr>
            <p:ph type="title"/>
          </p:nvPr>
        </p:nvSpPr>
        <p:spPr/>
        <p:txBody>
          <a:bodyPr/>
          <a:lstStyle/>
          <a:p>
            <a:r>
              <a:rPr lang="de-AT" dirty="0"/>
              <a:t>Überblick Masterthese</a:t>
            </a:r>
          </a:p>
        </p:txBody>
      </p:sp>
      <p:sp>
        <p:nvSpPr>
          <p:cNvPr id="3" name="Inhaltsplatzhalter 2">
            <a:extLst>
              <a:ext uri="{FF2B5EF4-FFF2-40B4-BE49-F238E27FC236}">
                <a16:creationId xmlns:a16="http://schemas.microsoft.com/office/drawing/2014/main" id="{C3ABBD4C-4DA4-E9A8-0749-7155F5DECF52}"/>
              </a:ext>
            </a:extLst>
          </p:cNvPr>
          <p:cNvSpPr>
            <a:spLocks noGrp="1"/>
          </p:cNvSpPr>
          <p:nvPr>
            <p:ph idx="1"/>
          </p:nvPr>
        </p:nvSpPr>
        <p:spPr/>
        <p:txBody>
          <a:bodyPr>
            <a:normAutofit fontScale="92500" lnSpcReduction="20000"/>
          </a:bodyPr>
          <a:lstStyle/>
          <a:p>
            <a:pPr marL="0" indent="0">
              <a:buNone/>
            </a:pPr>
            <a:r>
              <a:rPr lang="de-AT" b="1" u="sng" dirty="0"/>
              <a:t>Empirischer Teil</a:t>
            </a:r>
            <a:endParaRPr lang="de-AT" b="1" dirty="0"/>
          </a:p>
          <a:p>
            <a:pPr marL="0" indent="0">
              <a:lnSpc>
                <a:spcPct val="150000"/>
              </a:lnSpc>
              <a:buNone/>
            </a:pPr>
            <a:r>
              <a:rPr lang="de-AT" dirty="0"/>
              <a:t>4. Empirische Untersuchung</a:t>
            </a:r>
          </a:p>
          <a:p>
            <a:pPr marL="457200" lvl="1" indent="0">
              <a:lnSpc>
                <a:spcPct val="150000"/>
              </a:lnSpc>
              <a:buNone/>
            </a:pPr>
            <a:r>
              <a:rPr lang="de-AT" dirty="0"/>
              <a:t>Untersuchungsmethode</a:t>
            </a:r>
          </a:p>
          <a:p>
            <a:pPr marL="457200" lvl="1" indent="0">
              <a:lnSpc>
                <a:spcPct val="150000"/>
              </a:lnSpc>
              <a:buNone/>
            </a:pPr>
            <a:r>
              <a:rPr lang="de-AT" dirty="0"/>
              <a:t>Deskription Interviewpartnerinnen und Interviewpartner</a:t>
            </a:r>
          </a:p>
          <a:p>
            <a:pPr marL="457200" lvl="1" indent="0">
              <a:lnSpc>
                <a:spcPct val="150000"/>
              </a:lnSpc>
              <a:buNone/>
            </a:pPr>
            <a:r>
              <a:rPr lang="de-AT" dirty="0"/>
              <a:t>Datenerhebung</a:t>
            </a:r>
          </a:p>
          <a:p>
            <a:pPr marL="457200" lvl="1" indent="0">
              <a:lnSpc>
                <a:spcPct val="150000"/>
              </a:lnSpc>
              <a:buNone/>
            </a:pPr>
            <a:r>
              <a:rPr lang="de-AT" dirty="0"/>
              <a:t>Datenauswertung</a:t>
            </a:r>
          </a:p>
          <a:p>
            <a:pPr marL="0" indent="0">
              <a:lnSpc>
                <a:spcPct val="150000"/>
              </a:lnSpc>
              <a:buNone/>
            </a:pPr>
            <a:r>
              <a:rPr lang="de-AT" dirty="0"/>
              <a:t>5. Ergebnisse</a:t>
            </a:r>
          </a:p>
          <a:p>
            <a:pPr marL="0" indent="0">
              <a:lnSpc>
                <a:spcPct val="150000"/>
              </a:lnSpc>
              <a:buNone/>
            </a:pPr>
            <a:r>
              <a:rPr lang="de-AT" dirty="0"/>
              <a:t>6. Diskussion</a:t>
            </a:r>
          </a:p>
          <a:p>
            <a:endParaRPr lang="de-AT" dirty="0"/>
          </a:p>
        </p:txBody>
      </p:sp>
    </p:spTree>
    <p:extLst>
      <p:ext uri="{BB962C8B-B14F-4D97-AF65-F5344CB8AC3E}">
        <p14:creationId xmlns:p14="http://schemas.microsoft.com/office/powerpoint/2010/main" val="106765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B92A28-1633-191E-8143-A82DBBD22BC8}"/>
              </a:ext>
            </a:extLst>
          </p:cNvPr>
          <p:cNvSpPr>
            <a:spLocks noGrp="1"/>
          </p:cNvSpPr>
          <p:nvPr>
            <p:ph type="title"/>
          </p:nvPr>
        </p:nvSpPr>
        <p:spPr/>
        <p:txBody>
          <a:bodyPr/>
          <a:lstStyle/>
          <a:p>
            <a:r>
              <a:rPr lang="de-AT" dirty="0"/>
              <a:t>Untersuchungsmethode</a:t>
            </a:r>
          </a:p>
        </p:txBody>
      </p:sp>
      <p:sp>
        <p:nvSpPr>
          <p:cNvPr id="3" name="Inhaltsplatzhalter 2">
            <a:extLst>
              <a:ext uri="{FF2B5EF4-FFF2-40B4-BE49-F238E27FC236}">
                <a16:creationId xmlns:a16="http://schemas.microsoft.com/office/drawing/2014/main" id="{2473849B-835B-3CDD-BB72-11C4EE3BC100}"/>
              </a:ext>
            </a:extLst>
          </p:cNvPr>
          <p:cNvSpPr>
            <a:spLocks noGrp="1"/>
          </p:cNvSpPr>
          <p:nvPr>
            <p:ph idx="1"/>
          </p:nvPr>
        </p:nvSpPr>
        <p:spPr/>
        <p:txBody>
          <a:bodyPr/>
          <a:lstStyle/>
          <a:p>
            <a:pPr>
              <a:lnSpc>
                <a:spcPct val="150000"/>
              </a:lnSpc>
            </a:pPr>
            <a:r>
              <a:rPr lang="de-AT" sz="2800" dirty="0">
                <a:effectLst/>
                <a:latin typeface="Aptos" panose="020B0004020202020204" pitchFamily="34" charset="0"/>
                <a:ea typeface="Aptos" panose="020B0004020202020204" pitchFamily="34" charset="0"/>
                <a:cs typeface="Aptos" panose="020B0004020202020204" pitchFamily="34" charset="0"/>
              </a:rPr>
              <a:t>Qualitative Forschung</a:t>
            </a:r>
          </a:p>
          <a:p>
            <a:pPr>
              <a:lnSpc>
                <a:spcPct val="150000"/>
              </a:lnSpc>
            </a:pPr>
            <a:r>
              <a:rPr lang="de-AT" dirty="0">
                <a:latin typeface="Aptos" panose="020B0004020202020204" pitchFamily="34" charset="0"/>
              </a:rPr>
              <a:t>Mensch mit seiner Individualität steht im Vordergrund</a:t>
            </a:r>
          </a:p>
          <a:p>
            <a:pPr>
              <a:lnSpc>
                <a:spcPct val="150000"/>
              </a:lnSpc>
            </a:pPr>
            <a:r>
              <a:rPr lang="de-AT" dirty="0">
                <a:latin typeface="Aptos" panose="020B0004020202020204" pitchFamily="34" charset="0"/>
              </a:rPr>
              <a:t>Beschreibung von Zusammenhängen</a:t>
            </a:r>
          </a:p>
          <a:p>
            <a:pPr>
              <a:lnSpc>
                <a:spcPct val="150000"/>
              </a:lnSpc>
            </a:pPr>
            <a:r>
              <a:rPr lang="de-AT" dirty="0">
                <a:latin typeface="Aptos" panose="020B0004020202020204" pitchFamily="34" charset="0"/>
              </a:rPr>
              <a:t>Qualitative Inhaltsanalyse</a:t>
            </a:r>
          </a:p>
          <a:p>
            <a:pPr lvl="1"/>
            <a:endParaRPr lang="de-AT" dirty="0">
              <a:latin typeface="Aptos" panose="020B0004020202020204" pitchFamily="34" charset="0"/>
            </a:endParaRPr>
          </a:p>
        </p:txBody>
      </p:sp>
    </p:spTree>
    <p:extLst>
      <p:ext uri="{BB962C8B-B14F-4D97-AF65-F5344CB8AC3E}">
        <p14:creationId xmlns:p14="http://schemas.microsoft.com/office/powerpoint/2010/main" val="2253871917"/>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docProps/app.xml><?xml version="1.0" encoding="utf-8"?>
<Properties xmlns="http://schemas.openxmlformats.org/officeDocument/2006/extended-properties" xmlns:vt="http://schemas.openxmlformats.org/officeDocument/2006/docPropsVTypes">
  <Template/>
  <TotalTime>0</TotalTime>
  <Words>2215</Words>
  <Application>Microsoft Office PowerPoint</Application>
  <PresentationFormat>Breitbild</PresentationFormat>
  <Paragraphs>178</Paragraphs>
  <Slides>14</Slides>
  <Notes>14</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14</vt:i4>
      </vt:variant>
    </vt:vector>
  </HeadingPairs>
  <TitlesOfParts>
    <vt:vector size="20" baseType="lpstr">
      <vt:lpstr>Aptos</vt:lpstr>
      <vt:lpstr>Aptos Display</vt:lpstr>
      <vt:lpstr>Arial</vt:lpstr>
      <vt:lpstr>Calibri</vt:lpstr>
      <vt:lpstr>Symbol</vt:lpstr>
      <vt:lpstr>Office</vt:lpstr>
      <vt:lpstr>Präsentation der Masterthese:</vt:lpstr>
      <vt:lpstr>Fragestellungen und Hypothesen</vt:lpstr>
      <vt:lpstr>Überblick Masterthese</vt:lpstr>
      <vt:lpstr>Entwicklung sozialer Kompetenzen</vt:lpstr>
      <vt:lpstr>Entwicklung sozialer Kompetenzen</vt:lpstr>
      <vt:lpstr>Entwicklung sozialer Kompetenzen</vt:lpstr>
      <vt:lpstr>Praxisbeispiele aus dem Lehrhandbuch „Erwachsen werden“ von Lions-Quest </vt:lpstr>
      <vt:lpstr>Überblick Masterthese</vt:lpstr>
      <vt:lpstr>Untersuchungsmethode</vt:lpstr>
      <vt:lpstr>Datenerhebung</vt:lpstr>
      <vt:lpstr>Datenauswertung</vt:lpstr>
      <vt:lpstr>Ergebnisse der Untersuchung</vt:lpstr>
      <vt:lpstr>Ergebnisse der Untersuchung</vt:lpstr>
      <vt:lpstr>Abschließende Worte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Möslinger Raphaela</dc:creator>
  <cp:lastModifiedBy>Ferdinand Hacker</cp:lastModifiedBy>
  <cp:revision>14</cp:revision>
  <cp:lastPrinted>2025-11-15T12:30:41Z</cp:lastPrinted>
  <dcterms:created xsi:type="dcterms:W3CDTF">2024-09-24T16:42:12Z</dcterms:created>
  <dcterms:modified xsi:type="dcterms:W3CDTF">2025-11-19T13:29:47Z</dcterms:modified>
</cp:coreProperties>
</file>